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0459F-939F-134F-A8EF-D0FF2B252474}" type="doc">
      <dgm:prSet loTypeId="urn:microsoft.com/office/officeart/2005/8/layout/chevron2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3D5E9226-F1E5-CF45-A1C0-258850D574E3}">
      <dgm:prSet phldrT="[文字]"/>
      <dgm:spPr/>
      <dgm:t>
        <a:bodyPr/>
        <a:lstStyle/>
        <a:p>
          <a:r>
            <a:rPr lang="en-US" altLang="zh-TW" dirty="0" smtClean="0"/>
            <a:t>A</a:t>
          </a:r>
          <a:endParaRPr lang="zh-TW" altLang="en-US" dirty="0"/>
        </a:p>
      </dgm:t>
    </dgm:pt>
    <dgm:pt modelId="{2D9AE646-64DC-AB4D-A766-27783911A381}" type="parTrans" cxnId="{76F05FA1-6BAD-5942-829B-DD9885F6EAF2}">
      <dgm:prSet/>
      <dgm:spPr/>
      <dgm:t>
        <a:bodyPr/>
        <a:lstStyle/>
        <a:p>
          <a:endParaRPr lang="zh-TW" altLang="en-US"/>
        </a:p>
      </dgm:t>
    </dgm:pt>
    <dgm:pt modelId="{CE39BBFC-2360-434E-8636-276A2FC08488}" type="sibTrans" cxnId="{76F05FA1-6BAD-5942-829B-DD9885F6EAF2}">
      <dgm:prSet/>
      <dgm:spPr/>
      <dgm:t>
        <a:bodyPr/>
        <a:lstStyle/>
        <a:p>
          <a:endParaRPr lang="zh-TW" altLang="en-US"/>
        </a:p>
      </dgm:t>
    </dgm:pt>
    <dgm:pt modelId="{CACEBE4B-E76A-0F49-919B-67548F3B3F29}">
      <dgm:prSet phldrT="[文字]" custT="1"/>
      <dgm:spPr/>
      <dgm:t>
        <a:bodyPr/>
        <a:lstStyle/>
        <a:p>
          <a:r>
            <a:rPr lang="en-US" altLang="zh-TW" sz="2000" dirty="0" smtClean="0"/>
            <a:t>Monetary Policy</a:t>
          </a:r>
          <a:endParaRPr lang="zh-TW" altLang="en-US" sz="2000" dirty="0"/>
        </a:p>
      </dgm:t>
    </dgm:pt>
    <dgm:pt modelId="{E3EA753E-5656-4E49-96B5-BBE5B685CA0C}" type="parTrans" cxnId="{797E5578-4E7C-A545-B2A1-E4EEFA2F6A8E}">
      <dgm:prSet/>
      <dgm:spPr/>
      <dgm:t>
        <a:bodyPr/>
        <a:lstStyle/>
        <a:p>
          <a:endParaRPr lang="zh-TW" altLang="en-US"/>
        </a:p>
      </dgm:t>
    </dgm:pt>
    <dgm:pt modelId="{1C0C4143-043C-D545-B4D6-A7A8F7970CD7}" type="sibTrans" cxnId="{797E5578-4E7C-A545-B2A1-E4EEFA2F6A8E}">
      <dgm:prSet/>
      <dgm:spPr/>
      <dgm:t>
        <a:bodyPr/>
        <a:lstStyle/>
        <a:p>
          <a:endParaRPr lang="zh-TW" altLang="en-US"/>
        </a:p>
      </dgm:t>
    </dgm:pt>
    <dgm:pt modelId="{AC08A542-E159-344F-B052-2DE43297E371}">
      <dgm:prSet phldrT="[文字]"/>
      <dgm:spPr/>
      <dgm:t>
        <a:bodyPr/>
        <a:lstStyle/>
        <a:p>
          <a:r>
            <a:rPr lang="en-US" altLang="zh-TW" dirty="0" smtClean="0"/>
            <a:t>B</a:t>
          </a:r>
          <a:endParaRPr lang="zh-TW" altLang="en-US" dirty="0"/>
        </a:p>
      </dgm:t>
    </dgm:pt>
    <dgm:pt modelId="{9BE68574-DE01-7E49-9F07-83FC4BA04A77}" type="parTrans" cxnId="{D6FF8EED-9A8C-3347-AEA5-FFF8FFE51562}">
      <dgm:prSet/>
      <dgm:spPr/>
      <dgm:t>
        <a:bodyPr/>
        <a:lstStyle/>
        <a:p>
          <a:endParaRPr lang="zh-TW" altLang="en-US"/>
        </a:p>
      </dgm:t>
    </dgm:pt>
    <dgm:pt modelId="{7EFE0D4F-5BBB-5B4C-AF22-10E6D875CA3E}" type="sibTrans" cxnId="{D6FF8EED-9A8C-3347-AEA5-FFF8FFE51562}">
      <dgm:prSet/>
      <dgm:spPr/>
      <dgm:t>
        <a:bodyPr/>
        <a:lstStyle/>
        <a:p>
          <a:endParaRPr lang="zh-TW" altLang="en-US"/>
        </a:p>
      </dgm:t>
    </dgm:pt>
    <dgm:pt modelId="{B78AA148-BFBE-3441-BB3D-B20AE6E53185}">
      <dgm:prSet phldrT="[文字]" custT="1"/>
      <dgm:spPr/>
      <dgm:t>
        <a:bodyPr/>
        <a:lstStyle/>
        <a:p>
          <a:r>
            <a:rPr lang="en-US" altLang="zh-TW" sz="2000" dirty="0" smtClean="0"/>
            <a:t>Fiscal Policy</a:t>
          </a:r>
          <a:endParaRPr lang="zh-TW" altLang="en-US" sz="2000" dirty="0"/>
        </a:p>
      </dgm:t>
    </dgm:pt>
    <dgm:pt modelId="{386B6BA1-2CE0-8A43-9BA8-81E2FD03BCD8}" type="parTrans" cxnId="{D32EE217-5770-BA47-B8A3-90F1E3BE1F91}">
      <dgm:prSet/>
      <dgm:spPr/>
      <dgm:t>
        <a:bodyPr/>
        <a:lstStyle/>
        <a:p>
          <a:endParaRPr lang="zh-TW" altLang="en-US"/>
        </a:p>
      </dgm:t>
    </dgm:pt>
    <dgm:pt modelId="{E21E9F0A-9C3E-A04B-A8F0-5EC3367FA576}" type="sibTrans" cxnId="{D32EE217-5770-BA47-B8A3-90F1E3BE1F91}">
      <dgm:prSet/>
      <dgm:spPr/>
      <dgm:t>
        <a:bodyPr/>
        <a:lstStyle/>
        <a:p>
          <a:endParaRPr lang="zh-TW" altLang="en-US"/>
        </a:p>
      </dgm:t>
    </dgm:pt>
    <dgm:pt modelId="{8E098A4B-8A23-A447-8A18-5D1B3CA2CB74}">
      <dgm:prSet phldrT="[文字]"/>
      <dgm:spPr/>
      <dgm:t>
        <a:bodyPr/>
        <a:lstStyle/>
        <a:p>
          <a:r>
            <a:rPr lang="en-US" altLang="zh-TW" dirty="0" smtClean="0"/>
            <a:t>C</a:t>
          </a:r>
          <a:endParaRPr lang="zh-TW" altLang="en-US" dirty="0"/>
        </a:p>
      </dgm:t>
    </dgm:pt>
    <dgm:pt modelId="{C5E3BC65-7BD7-F14A-A57C-65E6C08735FB}" type="parTrans" cxnId="{D7A104EA-EA23-4B40-9A9E-99282B1479F4}">
      <dgm:prSet/>
      <dgm:spPr/>
      <dgm:t>
        <a:bodyPr/>
        <a:lstStyle/>
        <a:p>
          <a:endParaRPr lang="zh-TW" altLang="en-US"/>
        </a:p>
      </dgm:t>
    </dgm:pt>
    <dgm:pt modelId="{690E003C-EC8F-2945-A1C0-D9F54BF464E2}" type="sibTrans" cxnId="{D7A104EA-EA23-4B40-9A9E-99282B1479F4}">
      <dgm:prSet/>
      <dgm:spPr/>
      <dgm:t>
        <a:bodyPr/>
        <a:lstStyle/>
        <a:p>
          <a:endParaRPr lang="zh-TW" altLang="en-US"/>
        </a:p>
      </dgm:t>
    </dgm:pt>
    <dgm:pt modelId="{562B8285-61EC-F94F-9F81-E73081633322}">
      <dgm:prSet phldrT="[文字]" custT="1"/>
      <dgm:spPr/>
      <dgm:t>
        <a:bodyPr/>
        <a:lstStyle/>
        <a:p>
          <a:r>
            <a:rPr lang="en-US" altLang="zh-TW" sz="2000" dirty="0" smtClean="0"/>
            <a:t>Structural Reforms</a:t>
          </a:r>
          <a:endParaRPr lang="zh-TW" altLang="en-US" sz="2000" dirty="0"/>
        </a:p>
      </dgm:t>
    </dgm:pt>
    <dgm:pt modelId="{64543F99-F73C-5241-9244-6703282A2851}" type="parTrans" cxnId="{3719BB7D-C076-1348-8890-89351B079350}">
      <dgm:prSet/>
      <dgm:spPr/>
      <dgm:t>
        <a:bodyPr/>
        <a:lstStyle/>
        <a:p>
          <a:endParaRPr lang="zh-TW" altLang="en-US"/>
        </a:p>
      </dgm:t>
    </dgm:pt>
    <dgm:pt modelId="{B264B31A-A3CE-054F-A7E4-5043911B7ED4}" type="sibTrans" cxnId="{3719BB7D-C076-1348-8890-89351B079350}">
      <dgm:prSet/>
      <dgm:spPr/>
      <dgm:t>
        <a:bodyPr/>
        <a:lstStyle/>
        <a:p>
          <a:endParaRPr lang="zh-TW" altLang="en-US"/>
        </a:p>
      </dgm:t>
    </dgm:pt>
    <dgm:pt modelId="{CF32737F-BE9B-234D-BEC6-668249484975}" type="pres">
      <dgm:prSet presAssocID="{E450459F-939F-134F-A8EF-D0FF2B2524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E78725-1BC4-B444-814E-571199FEAADB}" type="pres">
      <dgm:prSet presAssocID="{3D5E9226-F1E5-CF45-A1C0-258850D574E3}" presName="composite" presStyleCnt="0"/>
      <dgm:spPr/>
    </dgm:pt>
    <dgm:pt modelId="{45BA043D-4617-D14A-A17C-FFEFC6AD07B2}" type="pres">
      <dgm:prSet presAssocID="{3D5E9226-F1E5-CF45-A1C0-258850D574E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19DF9-BC34-1740-A5D5-4151DF5E2A8A}" type="pres">
      <dgm:prSet presAssocID="{3D5E9226-F1E5-CF45-A1C0-258850D574E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61FCAB-3F4B-D74A-943B-8A1FF3C625FC}" type="pres">
      <dgm:prSet presAssocID="{CE39BBFC-2360-434E-8636-276A2FC08488}" presName="sp" presStyleCnt="0"/>
      <dgm:spPr/>
    </dgm:pt>
    <dgm:pt modelId="{1F6C89FD-24F1-EE44-92D0-0DB72E249298}" type="pres">
      <dgm:prSet presAssocID="{AC08A542-E159-344F-B052-2DE43297E371}" presName="composite" presStyleCnt="0"/>
      <dgm:spPr/>
    </dgm:pt>
    <dgm:pt modelId="{74B70261-9BA6-C44D-B6E5-4849182AE7E9}" type="pres">
      <dgm:prSet presAssocID="{AC08A542-E159-344F-B052-2DE43297E37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E21751-956D-2047-8DA1-569BEADB459D}" type="pres">
      <dgm:prSet presAssocID="{AC08A542-E159-344F-B052-2DE43297E37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EFFBF9-BEDB-BC47-BFF7-6F0C61451294}" type="pres">
      <dgm:prSet presAssocID="{7EFE0D4F-5BBB-5B4C-AF22-10E6D875CA3E}" presName="sp" presStyleCnt="0"/>
      <dgm:spPr/>
    </dgm:pt>
    <dgm:pt modelId="{6FB3EEAA-5F12-9447-85D7-791AED444D9E}" type="pres">
      <dgm:prSet presAssocID="{8E098A4B-8A23-A447-8A18-5D1B3CA2CB74}" presName="composite" presStyleCnt="0"/>
      <dgm:spPr/>
    </dgm:pt>
    <dgm:pt modelId="{561F63C4-A75E-694E-820D-F41D273C7635}" type="pres">
      <dgm:prSet presAssocID="{8E098A4B-8A23-A447-8A18-5D1B3CA2CB7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FD259-9DEC-8C42-BF9E-27AB3924A974}" type="pres">
      <dgm:prSet presAssocID="{8E098A4B-8A23-A447-8A18-5D1B3CA2CB7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7E5578-4E7C-A545-B2A1-E4EEFA2F6A8E}" srcId="{3D5E9226-F1E5-CF45-A1C0-258850D574E3}" destId="{CACEBE4B-E76A-0F49-919B-67548F3B3F29}" srcOrd="0" destOrd="0" parTransId="{E3EA753E-5656-4E49-96B5-BBE5B685CA0C}" sibTransId="{1C0C4143-043C-D545-B4D6-A7A8F7970CD7}"/>
    <dgm:cxn modelId="{D32EE217-5770-BA47-B8A3-90F1E3BE1F91}" srcId="{AC08A542-E159-344F-B052-2DE43297E371}" destId="{B78AA148-BFBE-3441-BB3D-B20AE6E53185}" srcOrd="0" destOrd="0" parTransId="{386B6BA1-2CE0-8A43-9BA8-81E2FD03BCD8}" sibTransId="{E21E9F0A-9C3E-A04B-A8F0-5EC3367FA576}"/>
    <dgm:cxn modelId="{E620019D-DD25-6F4D-BD40-25386C2DF5A0}" type="presOf" srcId="{B78AA148-BFBE-3441-BB3D-B20AE6E53185}" destId="{E4E21751-956D-2047-8DA1-569BEADB459D}" srcOrd="0" destOrd="0" presId="urn:microsoft.com/office/officeart/2005/8/layout/chevron2"/>
    <dgm:cxn modelId="{3719BB7D-C076-1348-8890-89351B079350}" srcId="{8E098A4B-8A23-A447-8A18-5D1B3CA2CB74}" destId="{562B8285-61EC-F94F-9F81-E73081633322}" srcOrd="0" destOrd="0" parTransId="{64543F99-F73C-5241-9244-6703282A2851}" sibTransId="{B264B31A-A3CE-054F-A7E4-5043911B7ED4}"/>
    <dgm:cxn modelId="{58BD6D54-3E07-0D4C-BD94-C146476EBEC0}" type="presOf" srcId="{CACEBE4B-E76A-0F49-919B-67548F3B3F29}" destId="{5AE19DF9-BC34-1740-A5D5-4151DF5E2A8A}" srcOrd="0" destOrd="0" presId="urn:microsoft.com/office/officeart/2005/8/layout/chevron2"/>
    <dgm:cxn modelId="{D7A104EA-EA23-4B40-9A9E-99282B1479F4}" srcId="{E450459F-939F-134F-A8EF-D0FF2B252474}" destId="{8E098A4B-8A23-A447-8A18-5D1B3CA2CB74}" srcOrd="2" destOrd="0" parTransId="{C5E3BC65-7BD7-F14A-A57C-65E6C08735FB}" sibTransId="{690E003C-EC8F-2945-A1C0-D9F54BF464E2}"/>
    <dgm:cxn modelId="{D6FF8EED-9A8C-3347-AEA5-FFF8FFE51562}" srcId="{E450459F-939F-134F-A8EF-D0FF2B252474}" destId="{AC08A542-E159-344F-B052-2DE43297E371}" srcOrd="1" destOrd="0" parTransId="{9BE68574-DE01-7E49-9F07-83FC4BA04A77}" sibTransId="{7EFE0D4F-5BBB-5B4C-AF22-10E6D875CA3E}"/>
    <dgm:cxn modelId="{76F05FA1-6BAD-5942-829B-DD9885F6EAF2}" srcId="{E450459F-939F-134F-A8EF-D0FF2B252474}" destId="{3D5E9226-F1E5-CF45-A1C0-258850D574E3}" srcOrd="0" destOrd="0" parTransId="{2D9AE646-64DC-AB4D-A766-27783911A381}" sibTransId="{CE39BBFC-2360-434E-8636-276A2FC08488}"/>
    <dgm:cxn modelId="{22C4E7DA-A45E-4542-8B8B-326693CEBBB9}" type="presOf" srcId="{8E098A4B-8A23-A447-8A18-5D1B3CA2CB74}" destId="{561F63C4-A75E-694E-820D-F41D273C7635}" srcOrd="0" destOrd="0" presId="urn:microsoft.com/office/officeart/2005/8/layout/chevron2"/>
    <dgm:cxn modelId="{D3B8AC01-DDA5-374F-9510-4C95665ABC5E}" type="presOf" srcId="{562B8285-61EC-F94F-9F81-E73081633322}" destId="{4F3FD259-9DEC-8C42-BF9E-27AB3924A974}" srcOrd="0" destOrd="0" presId="urn:microsoft.com/office/officeart/2005/8/layout/chevron2"/>
    <dgm:cxn modelId="{B2BA5A3E-B63C-1148-A9A9-176DC4AEC7EC}" type="presOf" srcId="{AC08A542-E159-344F-B052-2DE43297E371}" destId="{74B70261-9BA6-C44D-B6E5-4849182AE7E9}" srcOrd="0" destOrd="0" presId="urn:microsoft.com/office/officeart/2005/8/layout/chevron2"/>
    <dgm:cxn modelId="{D5A55BD0-5DFB-0448-A266-BE40772FF25F}" type="presOf" srcId="{E450459F-939F-134F-A8EF-D0FF2B252474}" destId="{CF32737F-BE9B-234D-BEC6-668249484975}" srcOrd="0" destOrd="0" presId="urn:microsoft.com/office/officeart/2005/8/layout/chevron2"/>
    <dgm:cxn modelId="{0677680D-2F18-1340-AAD5-1ADA49D2840A}" type="presOf" srcId="{3D5E9226-F1E5-CF45-A1C0-258850D574E3}" destId="{45BA043D-4617-D14A-A17C-FFEFC6AD07B2}" srcOrd="0" destOrd="0" presId="urn:microsoft.com/office/officeart/2005/8/layout/chevron2"/>
    <dgm:cxn modelId="{A4609411-0178-914F-BD03-0BE09BA62029}" type="presParOf" srcId="{CF32737F-BE9B-234D-BEC6-668249484975}" destId="{2DE78725-1BC4-B444-814E-571199FEAADB}" srcOrd="0" destOrd="0" presId="urn:microsoft.com/office/officeart/2005/8/layout/chevron2"/>
    <dgm:cxn modelId="{EDF3C167-58D2-C043-AF50-272173447342}" type="presParOf" srcId="{2DE78725-1BC4-B444-814E-571199FEAADB}" destId="{45BA043D-4617-D14A-A17C-FFEFC6AD07B2}" srcOrd="0" destOrd="0" presId="urn:microsoft.com/office/officeart/2005/8/layout/chevron2"/>
    <dgm:cxn modelId="{47205084-CDDB-234A-BDB2-A0646E50C21C}" type="presParOf" srcId="{2DE78725-1BC4-B444-814E-571199FEAADB}" destId="{5AE19DF9-BC34-1740-A5D5-4151DF5E2A8A}" srcOrd="1" destOrd="0" presId="urn:microsoft.com/office/officeart/2005/8/layout/chevron2"/>
    <dgm:cxn modelId="{4129BE75-9F15-854F-A06E-409EBA87AC60}" type="presParOf" srcId="{CF32737F-BE9B-234D-BEC6-668249484975}" destId="{9D61FCAB-3F4B-D74A-943B-8A1FF3C625FC}" srcOrd="1" destOrd="0" presId="urn:microsoft.com/office/officeart/2005/8/layout/chevron2"/>
    <dgm:cxn modelId="{94518418-927D-904B-9DA8-9D33257F6127}" type="presParOf" srcId="{CF32737F-BE9B-234D-BEC6-668249484975}" destId="{1F6C89FD-24F1-EE44-92D0-0DB72E249298}" srcOrd="2" destOrd="0" presId="urn:microsoft.com/office/officeart/2005/8/layout/chevron2"/>
    <dgm:cxn modelId="{77ADAE30-E15E-104B-9E0F-5CC10C4C9BFE}" type="presParOf" srcId="{1F6C89FD-24F1-EE44-92D0-0DB72E249298}" destId="{74B70261-9BA6-C44D-B6E5-4849182AE7E9}" srcOrd="0" destOrd="0" presId="urn:microsoft.com/office/officeart/2005/8/layout/chevron2"/>
    <dgm:cxn modelId="{2B5FA1C0-8C65-C443-ABE9-406B864AC7A9}" type="presParOf" srcId="{1F6C89FD-24F1-EE44-92D0-0DB72E249298}" destId="{E4E21751-956D-2047-8DA1-569BEADB459D}" srcOrd="1" destOrd="0" presId="urn:microsoft.com/office/officeart/2005/8/layout/chevron2"/>
    <dgm:cxn modelId="{531523DE-21BC-DC45-92C2-8474290A77CE}" type="presParOf" srcId="{CF32737F-BE9B-234D-BEC6-668249484975}" destId="{B9EFFBF9-BEDB-BC47-BFF7-6F0C61451294}" srcOrd="3" destOrd="0" presId="urn:microsoft.com/office/officeart/2005/8/layout/chevron2"/>
    <dgm:cxn modelId="{5315BFE8-EEF8-A44C-B2B5-A5870E2941B0}" type="presParOf" srcId="{CF32737F-BE9B-234D-BEC6-668249484975}" destId="{6FB3EEAA-5F12-9447-85D7-791AED444D9E}" srcOrd="4" destOrd="0" presId="urn:microsoft.com/office/officeart/2005/8/layout/chevron2"/>
    <dgm:cxn modelId="{257A440C-2262-7C47-BB4F-E38E9EA68AFE}" type="presParOf" srcId="{6FB3EEAA-5F12-9447-85D7-791AED444D9E}" destId="{561F63C4-A75E-694E-820D-F41D273C7635}" srcOrd="0" destOrd="0" presId="urn:microsoft.com/office/officeart/2005/8/layout/chevron2"/>
    <dgm:cxn modelId="{096009F3-2558-AB41-9416-6AB636A74FB7}" type="presParOf" srcId="{6FB3EEAA-5F12-9447-85D7-791AED444D9E}" destId="{4F3FD259-9DEC-8C42-BF9E-27AB3924A9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043D-4617-D14A-A17C-FFEFC6AD07B2}">
      <dsp:nvSpPr>
        <dsp:cNvPr id="0" name=""/>
        <dsp:cNvSpPr/>
      </dsp:nvSpPr>
      <dsp:spPr>
        <a:xfrm rot="5400000">
          <a:off x="-218358" y="218492"/>
          <a:ext cx="1455725" cy="101900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A</a:t>
          </a:r>
          <a:endParaRPr lang="zh-TW" altLang="en-US" sz="2800" kern="1200" dirty="0"/>
        </a:p>
      </dsp:txBody>
      <dsp:txXfrm rot="-5400000">
        <a:off x="2" y="509637"/>
        <a:ext cx="1019007" cy="436718"/>
      </dsp:txXfrm>
    </dsp:sp>
    <dsp:sp modelId="{5AE19DF9-BC34-1740-A5D5-4151DF5E2A8A}">
      <dsp:nvSpPr>
        <dsp:cNvPr id="0" name=""/>
        <dsp:cNvSpPr/>
      </dsp:nvSpPr>
      <dsp:spPr>
        <a:xfrm rot="5400000">
          <a:off x="1865193" y="-846051"/>
          <a:ext cx="946221" cy="263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Monetary Policy</a:t>
          </a:r>
          <a:endParaRPr lang="zh-TW" altLang="en-US" sz="2000" kern="1200" dirty="0"/>
        </a:p>
      </dsp:txBody>
      <dsp:txXfrm rot="-5400000">
        <a:off x="1019008" y="46325"/>
        <a:ext cx="2592401" cy="853839"/>
      </dsp:txXfrm>
    </dsp:sp>
    <dsp:sp modelId="{74B70261-9BA6-C44D-B6E5-4849182AE7E9}">
      <dsp:nvSpPr>
        <dsp:cNvPr id="0" name=""/>
        <dsp:cNvSpPr/>
      </dsp:nvSpPr>
      <dsp:spPr>
        <a:xfrm rot="5400000">
          <a:off x="-218358" y="1478046"/>
          <a:ext cx="1455725" cy="101900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B</a:t>
          </a:r>
          <a:endParaRPr lang="zh-TW" altLang="en-US" sz="2800" kern="1200" dirty="0"/>
        </a:p>
      </dsp:txBody>
      <dsp:txXfrm rot="-5400000">
        <a:off x="2" y="1769191"/>
        <a:ext cx="1019007" cy="436718"/>
      </dsp:txXfrm>
    </dsp:sp>
    <dsp:sp modelId="{E4E21751-956D-2047-8DA1-569BEADB459D}">
      <dsp:nvSpPr>
        <dsp:cNvPr id="0" name=""/>
        <dsp:cNvSpPr/>
      </dsp:nvSpPr>
      <dsp:spPr>
        <a:xfrm rot="5400000">
          <a:off x="1865193" y="413501"/>
          <a:ext cx="946221" cy="263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Fiscal Policy</a:t>
          </a:r>
          <a:endParaRPr lang="zh-TW" altLang="en-US" sz="2000" kern="1200" dirty="0"/>
        </a:p>
      </dsp:txBody>
      <dsp:txXfrm rot="-5400000">
        <a:off x="1019008" y="1305878"/>
        <a:ext cx="2592401" cy="853839"/>
      </dsp:txXfrm>
    </dsp:sp>
    <dsp:sp modelId="{561F63C4-A75E-694E-820D-F41D273C7635}">
      <dsp:nvSpPr>
        <dsp:cNvPr id="0" name=""/>
        <dsp:cNvSpPr/>
      </dsp:nvSpPr>
      <dsp:spPr>
        <a:xfrm rot="5400000">
          <a:off x="-218358" y="2737599"/>
          <a:ext cx="1455725" cy="101900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C</a:t>
          </a:r>
          <a:endParaRPr lang="zh-TW" altLang="en-US" sz="2800" kern="1200" dirty="0"/>
        </a:p>
      </dsp:txBody>
      <dsp:txXfrm rot="-5400000">
        <a:off x="2" y="3028744"/>
        <a:ext cx="1019007" cy="436718"/>
      </dsp:txXfrm>
    </dsp:sp>
    <dsp:sp modelId="{4F3FD259-9DEC-8C42-BF9E-27AB3924A974}">
      <dsp:nvSpPr>
        <dsp:cNvPr id="0" name=""/>
        <dsp:cNvSpPr/>
      </dsp:nvSpPr>
      <dsp:spPr>
        <a:xfrm rot="5400000">
          <a:off x="1865193" y="1673055"/>
          <a:ext cx="946221" cy="263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Structural Reforms</a:t>
          </a:r>
          <a:endParaRPr lang="zh-TW" altLang="en-US" sz="2000" kern="1200" dirty="0"/>
        </a:p>
      </dsp:txBody>
      <dsp:txXfrm rot="-5400000">
        <a:off x="1019008" y="2565432"/>
        <a:ext cx="2592401" cy="85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551D-92D4-B54D-A35C-C12C6FDE0E97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050E4-EE9C-9441-89F1-47D6156F74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29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50E4-EE9C-9441-89F1-47D6156F7493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7022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關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85E8DD-21FB-7B4C-B1B5-2B70CCB459FB}" type="datetimeFigureOut">
              <a:rPr kumimoji="1" lang="zh-TW" altLang="en-US" smtClean="0"/>
              <a:t>28/8/17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6CB69FE-9C01-0A46-8899-9A597FCDD4F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j.or.jp/en/mopo/measures/mkt_ope/ope_t/index.htm/" TargetMode="External"/><Relationship Id="rId4" Type="http://schemas.openxmlformats.org/officeDocument/2006/relationships/hyperlink" Target="http://www.bbc.com/news/business-36423218" TargetMode="External"/><Relationship Id="rId5" Type="http://schemas.openxmlformats.org/officeDocument/2006/relationships/hyperlink" Target="http://japan.kantei.go.jp/ongoingtopics/pdf/2014/140603_abenomics.pdf" TargetMode="External"/><Relationship Id="rId6" Type="http://schemas.openxmlformats.org/officeDocument/2006/relationships/hyperlink" Target="https://asia.nikkei.com/Politics-Economy/Economy/Abenomics-Japan-s-popular-ticking-time-bomb" TargetMode="External"/><Relationship Id="rId7" Type="http://schemas.openxmlformats.org/officeDocument/2006/relationships/hyperlink" Target="https://www.boj.or.jp/en/announcements/press/koen_2016/ko160413a.ht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benom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enomic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Abenomics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smtClean="0"/>
              <a:t>Michelle Loo 6T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36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Economic Outlook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79461" y="4495212"/>
            <a:ext cx="7583490" cy="199653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 dirty="0" smtClean="0"/>
              <a:t>Inflation:</a:t>
            </a:r>
          </a:p>
          <a:p>
            <a:pPr marL="0" indent="0">
              <a:buNone/>
            </a:pPr>
            <a:r>
              <a:rPr kumimoji="1" lang="en-US" altLang="zh-TW" dirty="0" smtClean="0"/>
              <a:t>When can it reach 2%?</a:t>
            </a:r>
          </a:p>
          <a:p>
            <a:pPr lvl="1">
              <a:buFont typeface="Arial"/>
              <a:buChar char="•"/>
            </a:pPr>
            <a:r>
              <a:rPr kumimoji="1" lang="en-US" altLang="zh-TW" dirty="0"/>
              <a:t>2015 </a:t>
            </a:r>
            <a:r>
              <a:rPr kumimoji="1" lang="en-HK" altLang="zh-TW" dirty="0"/>
              <a:t>→ </a:t>
            </a:r>
            <a:r>
              <a:rPr kumimoji="1" lang="en-US" altLang="zh-TW" dirty="0"/>
              <a:t>2016 </a:t>
            </a:r>
            <a:r>
              <a:rPr kumimoji="1" lang="en-HK" altLang="zh-TW" dirty="0"/>
              <a:t>→ </a:t>
            </a:r>
            <a:r>
              <a:rPr kumimoji="1" lang="en-US" altLang="zh-TW" dirty="0"/>
              <a:t>2017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Effected largely by the crude oil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Employees’ wages did not grow much</a:t>
            </a:r>
            <a:endParaRPr kumimoji="1" lang="zh-TW" altLang="en-US" dirty="0"/>
          </a:p>
        </p:txBody>
      </p:sp>
      <p:pic>
        <p:nvPicPr>
          <p:cNvPr id="6" name="図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7" r="-11817"/>
          <a:stretch/>
        </p:blipFill>
        <p:spPr>
          <a:xfrm>
            <a:off x="779465" y="1719707"/>
            <a:ext cx="7583488" cy="26385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3581" y="2606270"/>
            <a:ext cx="12252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600" dirty="0" smtClean="0"/>
              <a:t>Consumer price index</a:t>
            </a:r>
          </a:p>
          <a:p>
            <a:r>
              <a:rPr lang="en-US" altLang="ja-JP" sz="1600" dirty="0" smtClean="0"/>
              <a:t>( % / year )</a:t>
            </a:r>
          </a:p>
        </p:txBody>
      </p:sp>
    </p:spTree>
    <p:extLst>
      <p:ext uri="{BB962C8B-B14F-4D97-AF65-F5344CB8AC3E}">
        <p14:creationId xmlns:p14="http://schemas.microsoft.com/office/powerpoint/2010/main" val="345933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Economic Outlook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altLang="ja-JP" dirty="0"/>
              <a:t>Actual consumer inflation (all items) was +2.7% (2014), +0.8% (2015) and -0.1% (2016) missing the </a:t>
            </a:r>
            <a:r>
              <a:rPr lang="en-US" altLang="ja-JP" dirty="0" smtClean="0"/>
              <a:t>2% </a:t>
            </a:r>
            <a:r>
              <a:rPr lang="en-US" altLang="ja-JP" dirty="0"/>
              <a:t>target by a wide margin. </a:t>
            </a:r>
          </a:p>
          <a:p>
            <a:pPr>
              <a:buFont typeface="Wingdings" charset="2"/>
              <a:buChar char="Ø"/>
            </a:pPr>
            <a:r>
              <a:rPr lang="en-US" altLang="ja-JP" dirty="0"/>
              <a:t>BOJ extended the target beyond the second year, shifted from zero to negative interest rate policy, introduced a policy rule centered on long-term interest rates, then finally admitted that </a:t>
            </a:r>
            <a:r>
              <a:rPr lang="en-US" altLang="ja-JP" dirty="0" smtClean="0"/>
              <a:t>2% inflation </a:t>
            </a:r>
            <a:r>
              <a:rPr lang="en-US" altLang="ja-JP" dirty="0"/>
              <a:t>might be unrealistic for some time to come.</a:t>
            </a:r>
          </a:p>
          <a:p>
            <a:pPr>
              <a:buFont typeface="Wingdings" charset="2"/>
              <a:buChar char="Ø"/>
            </a:pPr>
            <a:r>
              <a:rPr lang="en-US" altLang="ja-JP" dirty="0"/>
              <a:t>Low inflation is blamed on the declining global oil </a:t>
            </a:r>
            <a:r>
              <a:rPr lang="en-US" altLang="ja-JP" dirty="0" smtClean="0"/>
              <a:t>price, </a:t>
            </a:r>
            <a:r>
              <a:rPr lang="en-US" altLang="ja-JP" dirty="0"/>
              <a:t>the negative impact of </a:t>
            </a:r>
            <a:r>
              <a:rPr lang="en-US" altLang="ja-JP" dirty="0" smtClean="0"/>
              <a:t>consumption </a:t>
            </a:r>
            <a:r>
              <a:rPr lang="en-US" altLang="ja-JP" dirty="0"/>
              <a:t>tax increase and uncertainty surrounding the growth potential of emerging economies.</a:t>
            </a:r>
          </a:p>
        </p:txBody>
      </p:sp>
    </p:spTree>
    <p:extLst>
      <p:ext uri="{BB962C8B-B14F-4D97-AF65-F5344CB8AC3E}">
        <p14:creationId xmlns:p14="http://schemas.microsoft.com/office/powerpoint/2010/main" val="22327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Economic Outlook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sz="2000" dirty="0" smtClean="0"/>
              <a:t>GDP growth:</a:t>
            </a:r>
          </a:p>
          <a:p>
            <a:pPr marL="0" indent="0">
              <a:buNone/>
            </a:pPr>
            <a:r>
              <a:rPr kumimoji="1" lang="en-US" altLang="zh-TW" sz="2000" dirty="0" smtClean="0"/>
              <a:t>Why is Japan’s potential growth rate so low?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Lack of labor force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Effect of stagnation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kumimoji="1" lang="en-US" altLang="zh-TW" dirty="0"/>
              <a:t>Will Japan’s GDP grow quickly?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Unlikely, unless potential GDP grows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843" b="-27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710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Economic Outlook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Unemployment rate:</a:t>
            </a:r>
          </a:p>
          <a:p>
            <a:pPr lvl="1">
              <a:buFont typeface="Arial"/>
              <a:buChar char="•"/>
            </a:pPr>
            <a:r>
              <a:rPr lang="en-US" altLang="zh-TW" dirty="0" smtClean="0"/>
              <a:t>U</a:t>
            </a:r>
            <a:r>
              <a:rPr lang="en-HK" altLang="zh-TW" dirty="0" smtClean="0"/>
              <a:t>nemployment </a:t>
            </a:r>
            <a:r>
              <a:rPr lang="en-HK" altLang="zh-TW" dirty="0"/>
              <a:t>rate has fallen to below 4%, the lowest level since October </a:t>
            </a:r>
            <a:r>
              <a:rPr lang="en-HK" altLang="zh-TW" dirty="0" smtClean="0"/>
              <a:t>2008</a:t>
            </a:r>
            <a:endParaRPr lang="en-HK" altLang="zh-TW" dirty="0"/>
          </a:p>
          <a:p>
            <a:pPr lvl="1">
              <a:buFont typeface="Arial"/>
              <a:buChar char="•"/>
            </a:pPr>
            <a:r>
              <a:rPr lang="en-HK" altLang="zh-TW" dirty="0" smtClean="0"/>
              <a:t>The </a:t>
            </a:r>
            <a:r>
              <a:rPr lang="en-HK" altLang="zh-TW" dirty="0"/>
              <a:t>participation rate of women in the labor force is increasing </a:t>
            </a:r>
            <a:r>
              <a:rPr lang="en-HK" altLang="zh-TW" dirty="0" smtClean="0"/>
              <a:t>dramatically</a:t>
            </a:r>
            <a:endParaRPr lang="en-HK" altLang="zh-TW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921" b="-24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807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99603"/>
          </a:xfrm>
        </p:spPr>
        <p:txBody>
          <a:bodyPr>
            <a:normAutofit/>
          </a:bodyPr>
          <a:lstStyle/>
          <a:p>
            <a:r>
              <a:rPr lang="en-HK" altLang="zh-TW" dirty="0"/>
              <a:t>Critics argue that Abenomics brings major risks. Some think monetary </a:t>
            </a:r>
            <a:r>
              <a:rPr lang="en-US" altLang="zh-TW" dirty="0" smtClean="0"/>
              <a:t>policy</a:t>
            </a:r>
            <a:r>
              <a:rPr lang="en-HK" altLang="zh-TW" dirty="0" smtClean="0"/>
              <a:t> </a:t>
            </a:r>
            <a:r>
              <a:rPr lang="en-HK" altLang="zh-TW" dirty="0"/>
              <a:t>could spur </a:t>
            </a:r>
            <a:r>
              <a:rPr lang="en-HK" altLang="zh-TW" dirty="0" smtClean="0"/>
              <a:t>hyperinflation and some are worried </a:t>
            </a:r>
            <a:r>
              <a:rPr lang="en-HK" altLang="zh-TW" dirty="0"/>
              <a:t>about Japan’s national debt, which, at over </a:t>
            </a:r>
            <a:r>
              <a:rPr lang="en-HK" altLang="zh-TW" dirty="0" smtClean="0"/>
              <a:t>one quadrillion yen,</a:t>
            </a:r>
            <a:r>
              <a:rPr lang="en-HK" altLang="zh-TW" dirty="0"/>
              <a:t> has surpassed </a:t>
            </a:r>
            <a:r>
              <a:rPr lang="en-HK" altLang="zh-TW" dirty="0" smtClean="0"/>
              <a:t>245% of </a:t>
            </a:r>
            <a:r>
              <a:rPr lang="en-HK" altLang="zh-TW" dirty="0"/>
              <a:t>its GDP. The International Monetary Fund (IMF) has </a:t>
            </a:r>
            <a:r>
              <a:rPr lang="en-HK" altLang="zh-TW" dirty="0" smtClean="0"/>
              <a:t>repeatedly warned</a:t>
            </a:r>
            <a:r>
              <a:rPr lang="en-HK" altLang="zh-TW" dirty="0"/>
              <a:t> that these debt levels are unsustainable.</a:t>
            </a:r>
          </a:p>
          <a:p>
            <a:r>
              <a:rPr lang="en-HK" altLang="zh-TW" dirty="0"/>
              <a:t>That’s why Abe has attempted to reduce the deficit by raising </a:t>
            </a:r>
            <a:r>
              <a:rPr lang="en-HK" altLang="zh-TW" dirty="0" smtClean="0"/>
              <a:t>taxes. An increase </a:t>
            </a:r>
            <a:r>
              <a:rPr lang="en-HK" altLang="zh-TW" dirty="0"/>
              <a:t>in the national consumption tax from 5 to </a:t>
            </a:r>
            <a:r>
              <a:rPr lang="en-HK" altLang="zh-TW" dirty="0" smtClean="0"/>
              <a:t>8% futher </a:t>
            </a:r>
            <a:r>
              <a:rPr lang="en-HK" altLang="zh-TW" dirty="0"/>
              <a:t>depressed consumer spending and likely caused recession. As a result, the next planned bump, up to </a:t>
            </a:r>
            <a:r>
              <a:rPr lang="en-HK" altLang="zh-TW" dirty="0" smtClean="0"/>
              <a:t>10%, </a:t>
            </a:r>
            <a:r>
              <a:rPr lang="en-HK" altLang="zh-TW" dirty="0"/>
              <a:t>has been continuously postponed, first to 2017 and then to 2019. </a:t>
            </a:r>
          </a:p>
        </p:txBody>
      </p:sp>
    </p:spTree>
    <p:extLst>
      <p:ext uri="{BB962C8B-B14F-4D97-AF65-F5344CB8AC3E}">
        <p14:creationId xmlns:p14="http://schemas.microsoft.com/office/powerpoint/2010/main" val="394771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Evaluation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altLang="zh-TW" dirty="0"/>
              <a:t>At the same time, negative interest rates, a relatively untested monetary tool, give many economists pause. The BOJ </a:t>
            </a:r>
            <a:r>
              <a:rPr lang="en-HK" altLang="zh-TW" dirty="0" smtClean="0"/>
              <a:t>was split</a:t>
            </a:r>
            <a:r>
              <a:rPr lang="en-HK" altLang="zh-TW" dirty="0"/>
              <a:t> </a:t>
            </a:r>
            <a:r>
              <a:rPr lang="en-HK" altLang="zh-TW" dirty="0" smtClean="0"/>
              <a:t>five to four</a:t>
            </a:r>
            <a:r>
              <a:rPr lang="en-HK" altLang="zh-TW" dirty="0"/>
              <a:t> on the decision over worries that the policy could damage the banking system. Some worry that negative rates </a:t>
            </a:r>
            <a:r>
              <a:rPr lang="en-HK" altLang="zh-TW" dirty="0" smtClean="0"/>
              <a:t>might not actually encourage spending, </a:t>
            </a:r>
            <a:r>
              <a:rPr lang="en-HK" altLang="zh-TW" dirty="0"/>
              <a:t>but rather, the hoarding of cash, thus adding to deflationary pressures</a:t>
            </a:r>
            <a:r>
              <a:rPr lang="en-HK" altLang="zh-TW" dirty="0" smtClean="0"/>
              <a:t>.</a:t>
            </a:r>
            <a:endParaRPr lang="en-HK" altLang="zh-TW" dirty="0"/>
          </a:p>
        </p:txBody>
      </p:sp>
    </p:spTree>
    <p:extLst>
      <p:ext uri="{BB962C8B-B14F-4D97-AF65-F5344CB8AC3E}">
        <p14:creationId xmlns:p14="http://schemas.microsoft.com/office/powerpoint/2010/main" val="41027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87151"/>
          </a:xfrm>
        </p:spPr>
        <p:txBody>
          <a:bodyPr>
            <a:normAutofit lnSpcReduction="10000"/>
          </a:bodyPr>
          <a:lstStyle/>
          <a:p>
            <a:pPr lvl="0"/>
            <a:r>
              <a:rPr lang="en-HK" altLang="zh-TW" dirty="0"/>
              <a:t>Japanese yen has weakened but the trade position has worsened</a:t>
            </a:r>
          </a:p>
          <a:p>
            <a:pPr lvl="0"/>
            <a:r>
              <a:rPr lang="en-HK" altLang="zh-TW" dirty="0"/>
              <a:t>Corporate profits have grow </a:t>
            </a:r>
            <a:r>
              <a:rPr lang="en-HK" altLang="zh-TW" dirty="0" smtClean="0"/>
              <a:t>strongly</a:t>
            </a:r>
            <a:endParaRPr lang="en-HK" altLang="zh-TW" dirty="0"/>
          </a:p>
          <a:p>
            <a:pPr lvl="0"/>
            <a:r>
              <a:rPr lang="en-HK" altLang="zh-TW" dirty="0"/>
              <a:t>The consumption tax has hit household spending and lowered short term growth</a:t>
            </a:r>
          </a:p>
          <a:p>
            <a:pPr lvl="0"/>
            <a:r>
              <a:rPr lang="en-HK" altLang="zh-TW" dirty="0"/>
              <a:t>Unemployment is down to 3.6% and there are signs that firms are willing and able to raise wages</a:t>
            </a:r>
          </a:p>
          <a:p>
            <a:pPr lvl="0"/>
            <a:r>
              <a:rPr lang="en-HK" altLang="zh-TW" dirty="0"/>
              <a:t>Nearly one million women have joined the labour force in the last </a:t>
            </a:r>
            <a:r>
              <a:rPr lang="en-HK" altLang="zh-TW" dirty="0" smtClean="0"/>
              <a:t>yea</a:t>
            </a:r>
            <a:r>
              <a:rPr lang="en-US" altLang="zh-TW" dirty="0" smtClean="0"/>
              <a:t>r</a:t>
            </a:r>
            <a:endParaRPr lang="en-HK" altLang="zh-TW" dirty="0"/>
          </a:p>
          <a:p>
            <a:pPr lvl="0"/>
            <a:r>
              <a:rPr lang="en-HK" altLang="zh-TW" dirty="0"/>
              <a:t>Little progress in cutting the budget deficit because of 2014 economic </a:t>
            </a:r>
            <a:r>
              <a:rPr lang="en-HK" altLang="zh-TW" dirty="0" smtClean="0"/>
              <a:t>slowdown</a:t>
            </a:r>
            <a:endParaRPr lang="en-HK" altLang="zh-TW" dirty="0"/>
          </a:p>
        </p:txBody>
      </p:sp>
    </p:spTree>
    <p:extLst>
      <p:ext uri="{BB962C8B-B14F-4D97-AF65-F5344CB8AC3E}">
        <p14:creationId xmlns:p14="http://schemas.microsoft.com/office/powerpoint/2010/main" val="335005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References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91517"/>
          </a:xfrm>
        </p:spPr>
        <p:txBody>
          <a:bodyPr>
            <a:normAutofit lnSpcReduction="10000"/>
          </a:bodyPr>
          <a:lstStyle/>
          <a:p>
            <a:r>
              <a:rPr kumimoji="1" lang="en-US" altLang="zh-TW" dirty="0">
                <a:hlinkClick r:id="rId2"/>
              </a:rPr>
              <a:t>https://en.wikipedia.org/wiki/</a:t>
            </a:r>
            <a:r>
              <a:rPr kumimoji="1" lang="en-US" altLang="zh-TW" dirty="0" smtClean="0">
                <a:hlinkClick r:id="rId2"/>
              </a:rPr>
              <a:t>Abenomics</a:t>
            </a:r>
            <a:endParaRPr kumimoji="1" lang="en-US" altLang="zh-TW" dirty="0" smtClean="0"/>
          </a:p>
          <a:p>
            <a:r>
              <a:rPr kumimoji="1" lang="en-US" altLang="zh-TW" dirty="0">
                <a:hlinkClick r:id="rId3"/>
              </a:rPr>
              <a:t>https://www.boj.or.jp/en/mopo/measures/mkt_ope/ope_t/index.htm</a:t>
            </a:r>
            <a:r>
              <a:rPr kumimoji="1" lang="en-US" altLang="zh-TW" dirty="0" smtClean="0">
                <a:hlinkClick r:id="rId3"/>
              </a:rPr>
              <a:t>/</a:t>
            </a:r>
            <a:endParaRPr kumimoji="1" lang="en-US" altLang="zh-TW" dirty="0" smtClean="0"/>
          </a:p>
          <a:p>
            <a:r>
              <a:rPr kumimoji="1" lang="en-US" altLang="zh-TW" dirty="0">
                <a:hlinkClick r:id="rId4"/>
              </a:rPr>
              <a:t>http://www.bbc.com/news/business-</a:t>
            </a:r>
            <a:r>
              <a:rPr kumimoji="1" lang="en-US" altLang="zh-TW" dirty="0" smtClean="0">
                <a:hlinkClick r:id="rId4"/>
              </a:rPr>
              <a:t>36423218</a:t>
            </a:r>
            <a:endParaRPr kumimoji="1" lang="en-US" altLang="zh-TW" dirty="0" smtClean="0"/>
          </a:p>
          <a:p>
            <a:r>
              <a:rPr kumimoji="1" lang="en-US" altLang="zh-TW" dirty="0">
                <a:hlinkClick r:id="rId5"/>
              </a:rPr>
              <a:t>http://japan.kantei.go.jp/ongoingtopics/pdf/2014/</a:t>
            </a:r>
            <a:r>
              <a:rPr kumimoji="1" lang="en-US" altLang="zh-TW" dirty="0" smtClean="0">
                <a:hlinkClick r:id="rId5"/>
              </a:rPr>
              <a:t>140603_abenomics.pdf</a:t>
            </a:r>
            <a:endParaRPr kumimoji="1" lang="en-US" altLang="zh-TW" dirty="0" smtClean="0"/>
          </a:p>
          <a:p>
            <a:r>
              <a:rPr kumimoji="1" lang="en-US" altLang="zh-TW" dirty="0">
                <a:hlinkClick r:id="rId6"/>
              </a:rPr>
              <a:t>https://asia.nikkei.com/Politics-Economy/Economy/Abenomics-Japan-s-popular-ticking-time-</a:t>
            </a:r>
            <a:r>
              <a:rPr kumimoji="1" lang="en-US" altLang="zh-TW" dirty="0" smtClean="0">
                <a:hlinkClick r:id="rId6"/>
              </a:rPr>
              <a:t>bomb</a:t>
            </a:r>
            <a:endParaRPr kumimoji="1" lang="en-US" altLang="zh-TW" dirty="0" smtClean="0"/>
          </a:p>
          <a:p>
            <a:r>
              <a:rPr kumimoji="1" lang="en-US" altLang="zh-TW" dirty="0">
                <a:hlinkClick r:id="rId7"/>
              </a:rPr>
              <a:t>https://www.boj.or.jp/en/announcements/press/koen_2016/ko160413a.htm</a:t>
            </a:r>
            <a:r>
              <a:rPr kumimoji="1" lang="en-US" altLang="zh-TW" dirty="0" smtClean="0">
                <a:hlinkClick r:id="rId7"/>
              </a:rPr>
              <a:t>/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2191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5144" y="1949823"/>
            <a:ext cx="7936520" cy="468715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kumimoji="1" lang="en-US" altLang="zh-TW" dirty="0" smtClean="0"/>
              <a:t>What is Abenomics?</a:t>
            </a:r>
          </a:p>
          <a:p>
            <a:pPr lvl="1">
              <a:buFont typeface="Arial"/>
              <a:buChar char="•"/>
            </a:pPr>
            <a:r>
              <a:rPr lang="en-HK" altLang="zh-TW" dirty="0" smtClean="0"/>
              <a:t>The</a:t>
            </a:r>
            <a:r>
              <a:rPr lang="en-HK" altLang="zh-TW" dirty="0"/>
              <a:t> economic policies advocated by </a:t>
            </a:r>
            <a:r>
              <a:rPr lang="en-HK" altLang="zh-TW" dirty="0" smtClean="0"/>
              <a:t>the Prime Minister of Japan, Shinzō Abe,</a:t>
            </a:r>
            <a:r>
              <a:rPr lang="en-HK" altLang="zh-TW" dirty="0"/>
              <a:t> since </a:t>
            </a:r>
            <a:r>
              <a:rPr lang="en-HK" altLang="zh-TW" dirty="0" smtClean="0"/>
              <a:t>December 2012, </a:t>
            </a:r>
            <a:r>
              <a:rPr lang="en-HK" altLang="zh-TW" dirty="0"/>
              <a:t>based upon "three arrows" of monetary </a:t>
            </a:r>
            <a:r>
              <a:rPr lang="en-HK" altLang="zh-TW" dirty="0" smtClean="0"/>
              <a:t>policies,</a:t>
            </a:r>
            <a:r>
              <a:rPr lang="en-HK" altLang="zh-TW" dirty="0"/>
              <a:t> fiscal </a:t>
            </a:r>
            <a:r>
              <a:rPr lang="en-HK" altLang="zh-TW" dirty="0" smtClean="0"/>
              <a:t>policies</a:t>
            </a:r>
            <a:r>
              <a:rPr lang="en-HK" altLang="zh-TW" dirty="0"/>
              <a:t> and structural reforms.</a:t>
            </a:r>
            <a:r>
              <a:rPr lang="en-HK" altLang="zh-TW" dirty="0" smtClean="0">
                <a:effectLst/>
              </a:rPr>
              <a:t> </a:t>
            </a:r>
            <a:endParaRPr kumimoji="1" lang="en-US" altLang="zh-TW" dirty="0" smtClean="0"/>
          </a:p>
          <a:p>
            <a:pPr>
              <a:buFont typeface="Wingdings" charset="2"/>
              <a:buChar char="Ø"/>
            </a:pPr>
            <a:r>
              <a:rPr kumimoji="1" lang="en-US" altLang="zh-TW" dirty="0" smtClean="0"/>
              <a:t>Background</a:t>
            </a:r>
          </a:p>
          <a:p>
            <a:pPr>
              <a:buFont typeface="Wingdings" charset="2"/>
              <a:buChar char="Ø"/>
            </a:pPr>
            <a:r>
              <a:rPr lang="en-HK" altLang="zh-TW" dirty="0" smtClean="0"/>
              <a:t>Shinzō </a:t>
            </a:r>
            <a:r>
              <a:rPr kumimoji="1" lang="en-US" altLang="zh-TW" dirty="0" smtClean="0"/>
              <a:t>Abe’s Three Arrows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Monetary policy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Fiscal policy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Structural reforms</a:t>
            </a:r>
          </a:p>
          <a:p>
            <a:pPr>
              <a:buFont typeface="Wingdings" charset="2"/>
              <a:buChar char="Ø"/>
            </a:pPr>
            <a:r>
              <a:rPr kumimoji="1" lang="en-US" altLang="zh-TW" dirty="0" smtClean="0"/>
              <a:t>Economic Outlook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Inflation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GDP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Unemployment rate</a:t>
            </a:r>
          </a:p>
          <a:p>
            <a:pPr marL="349250" lvl="1" indent="0">
              <a:buNone/>
            </a:pPr>
            <a:endParaRPr kumimoji="1" lang="en-US" altLang="zh-TW" sz="1400" dirty="0" smtClean="0"/>
          </a:p>
          <a:p>
            <a:pPr marL="349250" lvl="1" indent="0">
              <a:buNone/>
            </a:pPr>
            <a:r>
              <a:rPr kumimoji="1" lang="en-US" altLang="zh-TW" sz="1400" dirty="0" smtClean="0"/>
              <a:t>				                </a:t>
            </a:r>
            <a:r>
              <a:rPr lang="en-HK" altLang="zh-TW" sz="1400" dirty="0" smtClean="0"/>
              <a:t>Shinzō </a:t>
            </a:r>
            <a:r>
              <a:rPr kumimoji="1" lang="en-US" altLang="zh-TW" sz="1400" dirty="0" smtClean="0"/>
              <a:t>Abe, the prime Minister of Japan, Dec. 2012 </a:t>
            </a:r>
            <a:r>
              <a:rPr kumimoji="1" lang="mr-IN" altLang="zh-TW" sz="1400" dirty="0" smtClean="0"/>
              <a:t>–</a:t>
            </a:r>
            <a:r>
              <a:rPr kumimoji="1" lang="en-US" altLang="zh-TW" sz="1400" dirty="0" smtClean="0"/>
              <a:t> Present</a:t>
            </a:r>
          </a:p>
          <a:p>
            <a:pPr marL="349250" lvl="1" indent="0">
              <a:buNone/>
            </a:pPr>
            <a:r>
              <a:rPr kumimoji="1" lang="en-US" altLang="zh-TW" sz="1400" dirty="0" smtClean="0"/>
              <a:t>				</a:t>
            </a:r>
            <a:r>
              <a:rPr kumimoji="1" lang="en-US" altLang="zh-TW" sz="1400" dirty="0"/>
              <a:t>	Source: </a:t>
            </a:r>
            <a:r>
              <a:rPr kumimoji="1" lang="en-US" altLang="zh-TW" sz="1400" dirty="0">
                <a:hlinkClick r:id="rId3"/>
              </a:rPr>
              <a:t>https://en.wikipedia.org/wiki/</a:t>
            </a:r>
            <a:r>
              <a:rPr kumimoji="1" lang="en-US" altLang="zh-TW" sz="1400" dirty="0" smtClean="0">
                <a:hlinkClick r:id="rId3"/>
              </a:rPr>
              <a:t>Abenomics</a:t>
            </a:r>
            <a:endParaRPr kumimoji="1" lang="en-US" altLang="zh-TW" sz="1400" dirty="0" smtClean="0"/>
          </a:p>
          <a:p>
            <a:pPr marL="349250" lvl="1" indent="0">
              <a:buNone/>
            </a:pPr>
            <a:endParaRPr kumimoji="1" lang="zh-TW" altLang="en-US" sz="1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86" y="3977048"/>
            <a:ext cx="283778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2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Three Arrows Approach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3179927"/>
              </p:ext>
            </p:extLst>
          </p:nvPr>
        </p:nvGraphicFramePr>
        <p:xfrm>
          <a:off x="779463" y="1981200"/>
          <a:ext cx="3657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zh-TW" dirty="0" smtClean="0"/>
              <a:t>Purpose: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Exit from deflation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Boost economic recovery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81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Monetary Policy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Target: 2% inflation</a:t>
            </a:r>
          </a:p>
          <a:p>
            <a:r>
              <a:rPr kumimoji="1" lang="en-US" altLang="zh-TW" dirty="0" smtClean="0"/>
              <a:t>Method: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Quantitative and qualitative monetary easing 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Purchasing Japanese government bonds (JGBs), exchange-traded funds (ETFs) and Japan real estate investment trusts (J-REITs), CP and corporate bonds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Effects:</a:t>
            </a:r>
          </a:p>
          <a:p>
            <a:r>
              <a:rPr kumimoji="1" lang="en-US" altLang="zh-TW" sz="2000" dirty="0" smtClean="0"/>
              <a:t>Money </a:t>
            </a:r>
            <a:r>
              <a:rPr kumimoji="1" lang="en-US" altLang="zh-TW" sz="2000" dirty="0"/>
              <a:t>supply </a:t>
            </a:r>
            <a:r>
              <a:rPr kumimoji="1" lang="en-HK" altLang="zh-TW" sz="2000" dirty="0"/>
              <a:t>↑ → </a:t>
            </a:r>
            <a:r>
              <a:rPr kumimoji="1" lang="en-US" altLang="zh-TW" sz="2000" dirty="0"/>
              <a:t>Depreciation </a:t>
            </a:r>
            <a:r>
              <a:rPr kumimoji="1" lang="en-HK" altLang="zh-TW" sz="2000" dirty="0"/>
              <a:t>↑ → </a:t>
            </a:r>
            <a:r>
              <a:rPr kumimoji="1" lang="en-US" altLang="zh-TW" sz="2000" dirty="0" smtClean="0"/>
              <a:t>Import </a:t>
            </a:r>
            <a:r>
              <a:rPr kumimoji="1" lang="en-HK" altLang="zh-TW" sz="2000" dirty="0"/>
              <a:t>↑ → </a:t>
            </a:r>
            <a:r>
              <a:rPr kumimoji="1" lang="en-US" altLang="zh-TW" sz="2000" dirty="0" smtClean="0"/>
              <a:t>Oil </a:t>
            </a:r>
            <a:r>
              <a:rPr kumimoji="1" lang="en-US" altLang="zh-TW" sz="2000" dirty="0"/>
              <a:t>price </a:t>
            </a:r>
            <a:r>
              <a:rPr kumimoji="1" lang="en-HK" altLang="zh-TW" sz="2000" dirty="0"/>
              <a:t>↑ → Inflation ↑</a:t>
            </a:r>
          </a:p>
          <a:p>
            <a:endParaRPr kumimoji="1" lang="en-US" altLang="zh-TW" dirty="0" smtClean="0"/>
          </a:p>
        </p:txBody>
      </p:sp>
      <p:pic>
        <p:nvPicPr>
          <p:cNvPr id="6" name="圖片 5" descr="supply-shift-r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0" y="3436301"/>
            <a:ext cx="288364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7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Fiscal Policy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HK" altLang="zh-TW" dirty="0" smtClean="0"/>
              <a:t>Raised consumption tax </a:t>
            </a:r>
          </a:p>
          <a:p>
            <a:pPr lvl="1">
              <a:buFont typeface="Arial"/>
              <a:buChar char="•"/>
            </a:pPr>
            <a:r>
              <a:rPr lang="en-HK" altLang="zh-TW" sz="1800" dirty="0" smtClean="0"/>
              <a:t>Consumption tax rate raised from 5% to 8% in April 2014. Plan to increase to 10% in 2019.</a:t>
            </a:r>
          </a:p>
          <a:p>
            <a:pPr lvl="1">
              <a:buFont typeface="Arial"/>
              <a:buChar char="•"/>
            </a:pPr>
            <a:r>
              <a:rPr lang="en-HK" altLang="zh-TW" sz="1800" dirty="0" smtClean="0"/>
              <a:t>All </a:t>
            </a:r>
            <a:r>
              <a:rPr lang="en-HK" altLang="zh-TW" sz="1800" dirty="0"/>
              <a:t>of the increased revenue is used for Social </a:t>
            </a:r>
            <a:r>
              <a:rPr lang="en-HK" altLang="zh-TW" sz="1800" dirty="0" smtClean="0"/>
              <a:t>Security.</a:t>
            </a:r>
          </a:p>
          <a:p>
            <a:pPr marL="349250" lvl="1" indent="0">
              <a:buNone/>
            </a:pPr>
            <a:endParaRPr lang="en-HK" altLang="zh-TW" sz="1800" dirty="0" smtClean="0"/>
          </a:p>
          <a:p>
            <a:pPr marL="349250" lvl="1" indent="0">
              <a:buNone/>
            </a:pPr>
            <a:r>
              <a:rPr lang="en-HK" altLang="zh-TW" sz="1800" dirty="0" smtClean="0"/>
              <a:t>Consumption tax </a:t>
            </a:r>
            <a:r>
              <a:rPr lang="en-US" altLang="zh-TW" sz="1800" dirty="0" smtClean="0"/>
              <a:t>rate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12444"/>
              </p:ext>
            </p:extLst>
          </p:nvPr>
        </p:nvGraphicFramePr>
        <p:xfrm>
          <a:off x="1125555" y="4843781"/>
          <a:ext cx="3045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833"/>
                <a:gridCol w="1522833"/>
              </a:tblGrid>
              <a:tr h="370840"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Previous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5%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April 2014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8%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2019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TW" dirty="0" smtClean="0"/>
                        <a:t>10%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內容版面配置區 13" descr="Ta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76" b="-19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792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Structural Reforms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 smtClean="0"/>
              <a:t>The most serious issue:</a:t>
            </a:r>
          </a:p>
          <a:p>
            <a:pPr lvl="1">
              <a:buFont typeface="Arial"/>
              <a:buChar char="•"/>
            </a:pPr>
            <a:r>
              <a:rPr kumimoji="1" lang="en-US" altLang="zh-TW" dirty="0" smtClean="0"/>
              <a:t>Lack of labor force</a:t>
            </a:r>
          </a:p>
          <a:p>
            <a:pPr marL="342900" lvl="1" indent="-342900"/>
            <a:r>
              <a:rPr kumimoji="1" lang="en-US" altLang="zh-TW" sz="2200" dirty="0" smtClean="0"/>
              <a:t>Labor </a:t>
            </a:r>
            <a:r>
              <a:rPr kumimoji="1" lang="en-US" altLang="zh-TW" sz="2200" dirty="0"/>
              <a:t>participation in 2014</a:t>
            </a:r>
          </a:p>
          <a:p>
            <a:pPr marL="349250" lvl="1" indent="0">
              <a:buNone/>
            </a:pPr>
            <a:r>
              <a:rPr kumimoji="1" lang="en-US" altLang="zh-TW" dirty="0"/>
              <a:t>	</a:t>
            </a:r>
            <a:r>
              <a:rPr kumimoji="1" lang="en-US" altLang="zh-TW" dirty="0" smtClean="0"/>
              <a:t>Total: 59.4%</a:t>
            </a:r>
          </a:p>
          <a:p>
            <a:pPr marL="349250" lvl="1" indent="0">
              <a:buNone/>
            </a:pPr>
            <a:r>
              <a:rPr kumimoji="1" lang="en-US" altLang="zh-TW" dirty="0"/>
              <a:t>	</a:t>
            </a:r>
            <a:r>
              <a:rPr kumimoji="1" lang="en-US" altLang="zh-TW" dirty="0" smtClean="0"/>
              <a:t>Men: 70.4%</a:t>
            </a:r>
          </a:p>
          <a:p>
            <a:pPr marL="349250" lvl="1" indent="0">
              <a:buNone/>
            </a:pPr>
            <a:r>
              <a:rPr kumimoji="1" lang="en-US" altLang="zh-TW" dirty="0"/>
              <a:t>	</a:t>
            </a:r>
            <a:r>
              <a:rPr kumimoji="1" lang="en-US" altLang="zh-TW" dirty="0" smtClean="0"/>
              <a:t>Women: 49.2%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37" b="1347"/>
          <a:stretch/>
        </p:blipFill>
        <p:spPr>
          <a:xfrm>
            <a:off x="5141051" y="2075587"/>
            <a:ext cx="3044762" cy="180000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13" y="4202697"/>
            <a:ext cx="3060000" cy="20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Structural Reforms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TW" sz="2600" dirty="0" smtClean="0"/>
              <a:t>Solutions</a:t>
            </a:r>
          </a:p>
          <a:p>
            <a:pPr lvl="1">
              <a:buFont typeface="Arial"/>
              <a:buChar char="•"/>
            </a:pPr>
            <a:r>
              <a:rPr kumimoji="1" lang="en-US" altLang="zh-TW" sz="2600" dirty="0" smtClean="0"/>
              <a:t>More female employees</a:t>
            </a:r>
          </a:p>
          <a:p>
            <a:pPr lvl="1">
              <a:buFont typeface="Arial"/>
              <a:buChar char="•"/>
            </a:pPr>
            <a:r>
              <a:rPr kumimoji="1" lang="en-US" altLang="zh-TW" sz="2600" dirty="0" smtClean="0"/>
              <a:t>More foreign employees</a:t>
            </a:r>
            <a:endParaRPr kumimoji="1" lang="en-US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1" y="1981200"/>
            <a:ext cx="3657600" cy="4634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HK" altLang="zh-TW" dirty="0"/>
              <a:t>Infrastructure development that supports </a:t>
            </a:r>
            <a:r>
              <a:rPr lang="en-HK" altLang="zh-TW" dirty="0" smtClean="0"/>
              <a:t>women </a:t>
            </a:r>
            <a:r>
              <a:rPr lang="en-HK" altLang="zh-TW" dirty="0"/>
              <a:t>in </a:t>
            </a:r>
            <a:r>
              <a:rPr lang="en-HK" altLang="zh-TW" dirty="0" smtClean="0"/>
              <a:t>the workforce</a:t>
            </a:r>
            <a:r>
              <a:rPr lang="en-US" altLang="zh-TW" dirty="0"/>
              <a:t>:</a:t>
            </a:r>
            <a:endParaRPr lang="en-HK" altLang="zh-TW" dirty="0" smtClean="0"/>
          </a:p>
          <a:p>
            <a:pPr marL="0" indent="0">
              <a:buNone/>
            </a:pPr>
            <a:r>
              <a:rPr lang="en-HK" altLang="zh-TW" dirty="0" smtClean="0"/>
              <a:t>① Open </a:t>
            </a:r>
            <a:r>
              <a:rPr lang="en-HK" altLang="zh-TW" dirty="0"/>
              <a:t>more childcare centers by utilizing a rental system and Government-owned </a:t>
            </a:r>
            <a:r>
              <a:rPr lang="en-HK" altLang="zh-TW" dirty="0" smtClean="0"/>
              <a:t>land</a:t>
            </a:r>
          </a:p>
          <a:p>
            <a:pPr marL="0" indent="0">
              <a:buNone/>
            </a:pPr>
            <a:r>
              <a:rPr lang="en-HK" altLang="zh-TW" dirty="0" smtClean="0"/>
              <a:t>② Secure </a:t>
            </a:r>
            <a:r>
              <a:rPr lang="en-HK" altLang="zh-TW" dirty="0"/>
              <a:t>childcare workers to sustain the growing </a:t>
            </a:r>
            <a:r>
              <a:rPr lang="en-HK" altLang="zh-TW" dirty="0" smtClean="0"/>
              <a:t>demand</a:t>
            </a:r>
          </a:p>
          <a:p>
            <a:pPr marL="0" indent="0">
              <a:buNone/>
            </a:pPr>
            <a:r>
              <a:rPr lang="en-HK" altLang="zh-TW" dirty="0" smtClean="0"/>
              <a:t>③ Advanced </a:t>
            </a:r>
            <a:r>
              <a:rPr lang="en-HK" altLang="zh-TW" dirty="0"/>
              <a:t>implementation of new schemes including subsidies for small scale childcare </a:t>
            </a:r>
            <a:r>
              <a:rPr lang="en-HK" altLang="zh-TW" dirty="0" smtClean="0"/>
              <a:t>businesses</a:t>
            </a:r>
          </a:p>
          <a:p>
            <a:pPr marL="0" indent="0">
              <a:buNone/>
            </a:pPr>
            <a:r>
              <a:rPr lang="en-HK" altLang="zh-TW" dirty="0" smtClean="0"/>
              <a:t>④ </a:t>
            </a:r>
            <a:r>
              <a:rPr lang="en-HK" altLang="zh-TW" dirty="0"/>
              <a:t>Assistance for unregistered childcare centers that are seeking registration</a:t>
            </a:r>
          </a:p>
          <a:p>
            <a:pPr marL="0" indent="0">
              <a:buNone/>
            </a:pPr>
            <a:r>
              <a:rPr lang="en-HK" altLang="zh-TW" dirty="0"/>
              <a:t>⑤ Support for on-site childcare centers on business premises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  <p:pic>
        <p:nvPicPr>
          <p:cNvPr id="5" name="圖片 4" descr="006-do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1" y="3406833"/>
            <a:ext cx="1071000" cy="1071000"/>
          </a:xfrm>
          <a:prstGeom prst="rect">
            <a:avLst/>
          </a:prstGeom>
        </p:spPr>
      </p:pic>
      <p:pic>
        <p:nvPicPr>
          <p:cNvPr id="6" name="圖片 5" descr="005-doctor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39" y="3397833"/>
            <a:ext cx="1080000" cy="1080000"/>
          </a:xfrm>
          <a:prstGeom prst="rect">
            <a:avLst/>
          </a:prstGeom>
        </p:spPr>
      </p:pic>
      <p:pic>
        <p:nvPicPr>
          <p:cNvPr id="7" name="圖片 6" descr="004-farm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61" y="3397833"/>
            <a:ext cx="1080000" cy="1080000"/>
          </a:xfrm>
          <a:prstGeom prst="rect">
            <a:avLst/>
          </a:prstGeom>
        </p:spPr>
      </p:pic>
      <p:pic>
        <p:nvPicPr>
          <p:cNvPr id="8" name="圖片 7" descr="001-firefigh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61" y="4876301"/>
            <a:ext cx="1080000" cy="1080000"/>
          </a:xfrm>
          <a:prstGeom prst="rect">
            <a:avLst/>
          </a:prstGeom>
        </p:spPr>
      </p:pic>
      <p:pic>
        <p:nvPicPr>
          <p:cNvPr id="10" name="圖片 9" descr="002-stewarde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39" y="4876301"/>
            <a:ext cx="1080000" cy="1080000"/>
          </a:xfrm>
          <a:prstGeom prst="rect">
            <a:avLst/>
          </a:prstGeom>
        </p:spPr>
      </p:pic>
      <p:pic>
        <p:nvPicPr>
          <p:cNvPr id="11" name="圖片 10" descr="003-showm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87630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Supporters of Abenomics (2013)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87151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/>
              <a:t>J. </a:t>
            </a:r>
            <a:r>
              <a:rPr lang="en-US" altLang="ja-JP" sz="4300" dirty="0" err="1"/>
              <a:t>Stiglitz</a:t>
            </a:r>
            <a:endParaRPr lang="en-US" altLang="ja-JP" sz="4300" dirty="0"/>
          </a:p>
          <a:p>
            <a:pPr lvl="1">
              <a:buFont typeface="Arial"/>
              <a:buChar char="•"/>
            </a:pPr>
            <a:r>
              <a:rPr lang="en-US" altLang="ja-JP" sz="3400" dirty="0"/>
              <a:t>Depreciating yen to end deflation is the right policy. Just as I recommended 10 years ago.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/>
              <a:t>Paul </a:t>
            </a:r>
            <a:r>
              <a:rPr lang="en-US" altLang="ja-JP" sz="4300" dirty="0" err="1"/>
              <a:t>Krugman</a:t>
            </a:r>
            <a:endParaRPr lang="en-US" altLang="ja-JP" sz="4300" dirty="0"/>
          </a:p>
          <a:p>
            <a:pPr lvl="1">
              <a:buFont typeface="Arial"/>
              <a:buChar char="•"/>
            </a:pPr>
            <a:r>
              <a:rPr lang="en-US" altLang="ja-JP" sz="3400" dirty="0"/>
              <a:t>I evaluate Abenomics highly; no other country could do this policy mix.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/>
              <a:t>IMF Managing Director </a:t>
            </a:r>
            <a:r>
              <a:rPr lang="en-US" altLang="ja-JP" sz="4300" dirty="0" err="1"/>
              <a:t>Lagarde</a:t>
            </a:r>
            <a:endParaRPr lang="en-US" altLang="ja-JP" sz="4300" dirty="0"/>
          </a:p>
          <a:p>
            <a:pPr lvl="1">
              <a:buFont typeface="Arial"/>
              <a:buChar char="•"/>
            </a:pPr>
            <a:r>
              <a:rPr lang="en-US" altLang="ja-JP" sz="3400" dirty="0" smtClean="0"/>
              <a:t>Inflation </a:t>
            </a:r>
            <a:r>
              <a:rPr lang="en-US" altLang="ja-JP" sz="3400" dirty="0"/>
              <a:t>target of 2% is desirable as long as central bank independence is secured</a:t>
            </a:r>
            <a:r>
              <a:rPr lang="en-US" altLang="ja-JP" sz="3400" dirty="0" smtClean="0"/>
              <a:t>.</a:t>
            </a:r>
            <a:endParaRPr lang="en-US" altLang="ja-JP" sz="3400" dirty="0"/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/>
              <a:t>Fed Chairman Bernanke</a:t>
            </a:r>
          </a:p>
          <a:p>
            <a:pPr lvl="1">
              <a:buFont typeface="Arial"/>
              <a:buChar char="•"/>
            </a:pPr>
            <a:r>
              <a:rPr lang="en-US" altLang="ja-JP" sz="3400" dirty="0" smtClean="0"/>
              <a:t>I </a:t>
            </a:r>
            <a:r>
              <a:rPr lang="en-US" altLang="ja-JP" sz="3400" dirty="0"/>
              <a:t>support it as a policy to end deflation</a:t>
            </a:r>
            <a:r>
              <a:rPr lang="en-US" altLang="ja-JP" sz="3400" dirty="0" smtClean="0"/>
              <a:t>.</a:t>
            </a:r>
            <a:endParaRPr lang="en-US" altLang="ja-JP" sz="3400" dirty="0"/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 smtClean="0"/>
              <a:t>Prof</a:t>
            </a:r>
            <a:r>
              <a:rPr lang="en-US" altLang="ja-JP" sz="4300" dirty="0"/>
              <a:t>. Koichi Hamada (Abe’s advisor)</a:t>
            </a:r>
          </a:p>
          <a:p>
            <a:pPr lvl="1">
              <a:buFont typeface="Arial"/>
              <a:buChar char="•"/>
            </a:pPr>
            <a:r>
              <a:rPr lang="en-US" altLang="ja-JP" sz="3400" dirty="0"/>
              <a:t>Don’t worry about recent stock market drops—they are just corrections of excess optimism. The real economy is improving</a:t>
            </a:r>
            <a:r>
              <a:rPr lang="en-US" altLang="ja-JP" sz="3400" dirty="0" smtClean="0"/>
              <a:t>.</a:t>
            </a:r>
            <a:endParaRPr lang="en-US" altLang="ja-JP" sz="3400" dirty="0"/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en-US" altLang="ja-JP" sz="4300" dirty="0"/>
              <a:t>Prof. </a:t>
            </a:r>
            <a:r>
              <a:rPr lang="en-US" altLang="ja-JP" sz="4300" dirty="0" err="1"/>
              <a:t>Takatoshi</a:t>
            </a:r>
            <a:r>
              <a:rPr lang="en-US" altLang="ja-JP" sz="4300" dirty="0"/>
              <a:t> Ito (GRIPS)</a:t>
            </a:r>
          </a:p>
          <a:p>
            <a:pPr lvl="1">
              <a:buFont typeface="Arial"/>
              <a:buChar char="•"/>
            </a:pPr>
            <a:r>
              <a:rPr lang="en-US" altLang="ja-JP" sz="3400" dirty="0"/>
              <a:t>BOJ economists think QE is ineffective. But many researchers and officials support QE as a tool to change inflation expectation</a:t>
            </a:r>
            <a:r>
              <a:rPr lang="en-US" altLang="ja-JP" sz="3400" dirty="0" smtClean="0"/>
              <a:t>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63386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kumimoji="1" lang="en-US" altLang="ja-JP" dirty="0"/>
              <a:t>Critiques of Abenomics (2013)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6871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400" dirty="0"/>
              <a:t>George Soros (investment guru</a:t>
            </a:r>
            <a:r>
              <a:rPr lang="en-US" altLang="ja-JP" sz="2400" dirty="0" smtClean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ja-JP" sz="1900" dirty="0" smtClean="0"/>
              <a:t>Japan</a:t>
            </a:r>
            <a:r>
              <a:rPr lang="en-US" altLang="ja-JP" sz="1900" dirty="0" smtClean="0">
                <a:latin typeface="Arial" panose="020B0604020202020204" pitchFamily="34" charset="0"/>
              </a:rPr>
              <a:t>’</a:t>
            </a:r>
            <a:r>
              <a:rPr lang="en-US" altLang="ja-JP" sz="1900" dirty="0" smtClean="0"/>
              <a:t>s </a:t>
            </a:r>
            <a:r>
              <a:rPr lang="en-US" altLang="ja-JP" sz="1900" dirty="0"/>
              <a:t>monetary policy is bold but very risky; it may trigger a collapsing yen</a:t>
            </a:r>
            <a:r>
              <a:rPr lang="en-US" altLang="ja-JP" sz="1900" dirty="0" smtClean="0"/>
              <a:t>.</a:t>
            </a:r>
            <a:endParaRPr lang="en-US" altLang="ja-JP" sz="19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400" dirty="0"/>
              <a:t>Prof. </a:t>
            </a:r>
            <a:r>
              <a:rPr lang="en-US" altLang="ja-JP" sz="2400" dirty="0" err="1"/>
              <a:t>Kunio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Okina</a:t>
            </a:r>
            <a:r>
              <a:rPr lang="en-US" altLang="ja-JP" sz="2400" dirty="0"/>
              <a:t> (Kyoto Univ.</a:t>
            </a:r>
            <a:r>
              <a:rPr lang="en-US" altLang="ja-JP" sz="2400" dirty="0" smtClean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ja-JP" sz="1900" dirty="0" smtClean="0"/>
              <a:t>If </a:t>
            </a:r>
            <a:r>
              <a:rPr lang="en-US" altLang="ja-JP" sz="1900" dirty="0"/>
              <a:t>deflation mind is dispelled but fiscal discipline is not secured, monetization of fiscal deficit will generate a serious dilemma between financial stability and price stability</a:t>
            </a:r>
            <a:r>
              <a:rPr lang="en-US" altLang="ja-JP" sz="1900" dirty="0" smtClean="0"/>
              <a:t>.</a:t>
            </a:r>
            <a:endParaRPr lang="en-US" altLang="ja-JP" sz="19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400" dirty="0"/>
              <a:t>Kazuo Ueda (Tokyo Univ.</a:t>
            </a:r>
            <a:r>
              <a:rPr lang="en-US" altLang="ja-JP" sz="2400" dirty="0" smtClean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ja-JP" sz="1900" dirty="0" smtClean="0"/>
              <a:t>Monetary </a:t>
            </a:r>
            <a:r>
              <a:rPr lang="en-US" altLang="ja-JP" sz="1900" dirty="0"/>
              <a:t>expansion increased interest &amp; yen volatility. If long-term interest rates rise, expected positive impact on real economy will not happen.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400" dirty="0"/>
              <a:t>Ryutaro </a:t>
            </a:r>
            <a:r>
              <a:rPr lang="en-US" altLang="ja-JP" sz="2400" dirty="0" err="1"/>
              <a:t>Kono</a:t>
            </a:r>
            <a:r>
              <a:rPr lang="en-US" altLang="ja-JP" sz="2400" dirty="0"/>
              <a:t> (BNP Paribas</a:t>
            </a:r>
            <a:r>
              <a:rPr lang="en-US" altLang="ja-JP" sz="2400" dirty="0" smtClean="0"/>
              <a:t>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ja-JP" sz="1900" dirty="0"/>
              <a:t>The monetary transmission mechanism is broken. Under such circumstances, monetary expansion may destabilize asset prices, raise long-term interest rates, and put BOJ in a macro policy dilemma</a:t>
            </a:r>
            <a:r>
              <a:rPr lang="en-US" altLang="ja-JP" sz="1900" dirty="0" smtClean="0"/>
              <a:t>.</a:t>
            </a:r>
            <a:endParaRPr lang="en-US" altLang="ja-JP" sz="19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400" dirty="0"/>
              <a:t>Nikkei Newspaper </a:t>
            </a:r>
            <a:r>
              <a:rPr lang="en-US" altLang="ja-JP" sz="2400" dirty="0" smtClean="0"/>
              <a:t>commentary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ja-JP" sz="1900" dirty="0" smtClean="0"/>
              <a:t>The </a:t>
            </a:r>
            <a:r>
              <a:rPr lang="en-US" altLang="ja-JP" sz="1900" dirty="0"/>
              <a:t>growth strategy lists only easy measures; bold reforms in such key areas as medical service, agriculture, corporate tax rates, etc. are not clarified</a:t>
            </a:r>
            <a:r>
              <a:rPr lang="en-US" altLang="ja-JP" sz="1900" dirty="0" smtClean="0"/>
              <a:t>.</a:t>
            </a:r>
            <a:endParaRPr lang="en-US" altLang="ja-JP" sz="19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64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像素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像素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像素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像素.thmx</Template>
  <TotalTime>426</TotalTime>
  <Words>964</Words>
  <Application>Microsoft Macintosh PowerPoint</Application>
  <PresentationFormat>如螢幕大小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像素</vt:lpstr>
      <vt:lpstr>Abenomics</vt:lpstr>
      <vt:lpstr>Content</vt:lpstr>
      <vt:lpstr>Three Arrows Approach</vt:lpstr>
      <vt:lpstr>Monetary Policy</vt:lpstr>
      <vt:lpstr>Fiscal Policy</vt:lpstr>
      <vt:lpstr>Structural Reforms</vt:lpstr>
      <vt:lpstr>Structural Reforms</vt:lpstr>
      <vt:lpstr>Supporters of Abenomics (2013)</vt:lpstr>
      <vt:lpstr>Critiques of Abenomics (2013)</vt:lpstr>
      <vt:lpstr>Economic Outlook</vt:lpstr>
      <vt:lpstr>Economic Outlook</vt:lpstr>
      <vt:lpstr>Economic Outlook</vt:lpstr>
      <vt:lpstr>Economic Outlook</vt:lpstr>
      <vt:lpstr>Evaluation</vt:lpstr>
      <vt:lpstr>Evaluation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Abenomics</dc:title>
  <dc:creator>Michelle Loo</dc:creator>
  <cp:lastModifiedBy>Michelle Loo</cp:lastModifiedBy>
  <cp:revision>62</cp:revision>
  <dcterms:created xsi:type="dcterms:W3CDTF">2017-08-27T07:17:46Z</dcterms:created>
  <dcterms:modified xsi:type="dcterms:W3CDTF">2017-08-28T08:38:50Z</dcterms:modified>
</cp:coreProperties>
</file>