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59" r:id="rId1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446" y="-15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5DF1FC-32EF-4E2A-A0FC-0090D313D6CC}" type="datetimeFigureOut">
              <a:rPr lang="en-US" smtClean="0"/>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6CF1C3-FBE2-4C90-ACC5-CC393A407110}" type="slidenum">
              <a:rPr lang="en-US" smtClean="0"/>
              <a:t>‹#›</a:t>
            </a:fld>
            <a:endParaRPr lang="en-US" dirty="0"/>
          </a:p>
        </p:txBody>
      </p:sp>
    </p:spTree>
    <p:extLst>
      <p:ext uri="{BB962C8B-B14F-4D97-AF65-F5344CB8AC3E}">
        <p14:creationId xmlns:p14="http://schemas.microsoft.com/office/powerpoint/2010/main" val="362544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DF1FC-32EF-4E2A-A0FC-0090D313D6CC}" type="datetimeFigureOut">
              <a:rPr lang="en-US" smtClean="0"/>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6CF1C3-FBE2-4C90-ACC5-CC393A407110}" type="slidenum">
              <a:rPr lang="en-US" smtClean="0"/>
              <a:t>‹#›</a:t>
            </a:fld>
            <a:endParaRPr lang="en-US" dirty="0"/>
          </a:p>
        </p:txBody>
      </p:sp>
    </p:spTree>
    <p:extLst>
      <p:ext uri="{BB962C8B-B14F-4D97-AF65-F5344CB8AC3E}">
        <p14:creationId xmlns:p14="http://schemas.microsoft.com/office/powerpoint/2010/main" val="414850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DF1FC-32EF-4E2A-A0FC-0090D313D6CC}" type="datetimeFigureOut">
              <a:rPr lang="en-US" smtClean="0"/>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6CF1C3-FBE2-4C90-ACC5-CC393A407110}" type="slidenum">
              <a:rPr lang="en-US" smtClean="0"/>
              <a:t>‹#›</a:t>
            </a:fld>
            <a:endParaRPr lang="en-US" dirty="0"/>
          </a:p>
        </p:txBody>
      </p:sp>
    </p:spTree>
    <p:extLst>
      <p:ext uri="{BB962C8B-B14F-4D97-AF65-F5344CB8AC3E}">
        <p14:creationId xmlns:p14="http://schemas.microsoft.com/office/powerpoint/2010/main" val="374152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DF1FC-32EF-4E2A-A0FC-0090D313D6CC}" type="datetimeFigureOut">
              <a:rPr lang="en-US" smtClean="0"/>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6CF1C3-FBE2-4C90-ACC5-CC393A407110}" type="slidenum">
              <a:rPr lang="en-US" smtClean="0"/>
              <a:t>‹#›</a:t>
            </a:fld>
            <a:endParaRPr lang="en-US" dirty="0"/>
          </a:p>
        </p:txBody>
      </p:sp>
    </p:spTree>
    <p:extLst>
      <p:ext uri="{BB962C8B-B14F-4D97-AF65-F5344CB8AC3E}">
        <p14:creationId xmlns:p14="http://schemas.microsoft.com/office/powerpoint/2010/main" val="180313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5DF1FC-32EF-4E2A-A0FC-0090D313D6CC}" type="datetimeFigureOut">
              <a:rPr lang="en-US" smtClean="0"/>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6CF1C3-FBE2-4C90-ACC5-CC393A407110}" type="slidenum">
              <a:rPr lang="en-US" smtClean="0"/>
              <a:t>‹#›</a:t>
            </a:fld>
            <a:endParaRPr lang="en-US" dirty="0"/>
          </a:p>
        </p:txBody>
      </p:sp>
    </p:spTree>
    <p:extLst>
      <p:ext uri="{BB962C8B-B14F-4D97-AF65-F5344CB8AC3E}">
        <p14:creationId xmlns:p14="http://schemas.microsoft.com/office/powerpoint/2010/main" val="211685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5DF1FC-32EF-4E2A-A0FC-0090D313D6CC}" type="datetimeFigureOut">
              <a:rPr lang="en-US" smtClean="0"/>
              <a:t>6/30/2015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6CF1C3-FBE2-4C90-ACC5-CC393A407110}" type="slidenum">
              <a:rPr lang="en-US" smtClean="0"/>
              <a:t>‹#›</a:t>
            </a:fld>
            <a:endParaRPr lang="en-US" dirty="0"/>
          </a:p>
        </p:txBody>
      </p:sp>
    </p:spTree>
    <p:extLst>
      <p:ext uri="{BB962C8B-B14F-4D97-AF65-F5344CB8AC3E}">
        <p14:creationId xmlns:p14="http://schemas.microsoft.com/office/powerpoint/2010/main" val="171205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5DF1FC-32EF-4E2A-A0FC-0090D313D6CC}" type="datetimeFigureOut">
              <a:rPr lang="en-US" smtClean="0"/>
              <a:t>6/30/2015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6CF1C3-FBE2-4C90-ACC5-CC393A407110}" type="slidenum">
              <a:rPr lang="en-US" smtClean="0"/>
              <a:t>‹#›</a:t>
            </a:fld>
            <a:endParaRPr lang="en-US" dirty="0"/>
          </a:p>
        </p:txBody>
      </p:sp>
    </p:spTree>
    <p:extLst>
      <p:ext uri="{BB962C8B-B14F-4D97-AF65-F5344CB8AC3E}">
        <p14:creationId xmlns:p14="http://schemas.microsoft.com/office/powerpoint/2010/main" val="407983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5DF1FC-32EF-4E2A-A0FC-0090D313D6CC}" type="datetimeFigureOut">
              <a:rPr lang="en-US" smtClean="0"/>
              <a:t>6/30/2015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6CF1C3-FBE2-4C90-ACC5-CC393A407110}" type="slidenum">
              <a:rPr lang="en-US" smtClean="0"/>
              <a:t>‹#›</a:t>
            </a:fld>
            <a:endParaRPr lang="en-US" dirty="0"/>
          </a:p>
        </p:txBody>
      </p:sp>
    </p:spTree>
    <p:extLst>
      <p:ext uri="{BB962C8B-B14F-4D97-AF65-F5344CB8AC3E}">
        <p14:creationId xmlns:p14="http://schemas.microsoft.com/office/powerpoint/2010/main" val="108235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DF1FC-32EF-4E2A-A0FC-0090D313D6CC}" type="datetimeFigureOut">
              <a:rPr lang="en-US" smtClean="0"/>
              <a:t>6/30/2015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6CF1C3-FBE2-4C90-ACC5-CC393A407110}" type="slidenum">
              <a:rPr lang="en-US" smtClean="0"/>
              <a:t>‹#›</a:t>
            </a:fld>
            <a:endParaRPr lang="en-US" dirty="0"/>
          </a:p>
        </p:txBody>
      </p:sp>
    </p:spTree>
    <p:extLst>
      <p:ext uri="{BB962C8B-B14F-4D97-AF65-F5344CB8AC3E}">
        <p14:creationId xmlns:p14="http://schemas.microsoft.com/office/powerpoint/2010/main" val="170511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DF1FC-32EF-4E2A-A0FC-0090D313D6CC}" type="datetimeFigureOut">
              <a:rPr lang="en-US" smtClean="0"/>
              <a:t>6/30/2015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6CF1C3-FBE2-4C90-ACC5-CC393A407110}" type="slidenum">
              <a:rPr lang="en-US" smtClean="0"/>
              <a:t>‹#›</a:t>
            </a:fld>
            <a:endParaRPr lang="en-US" dirty="0"/>
          </a:p>
        </p:txBody>
      </p:sp>
    </p:spTree>
    <p:extLst>
      <p:ext uri="{BB962C8B-B14F-4D97-AF65-F5344CB8AC3E}">
        <p14:creationId xmlns:p14="http://schemas.microsoft.com/office/powerpoint/2010/main" val="47228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DF1FC-32EF-4E2A-A0FC-0090D313D6CC}" type="datetimeFigureOut">
              <a:rPr lang="en-US" smtClean="0"/>
              <a:t>6/30/2015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6CF1C3-FBE2-4C90-ACC5-CC393A407110}" type="slidenum">
              <a:rPr lang="en-US" smtClean="0"/>
              <a:t>‹#›</a:t>
            </a:fld>
            <a:endParaRPr lang="en-US" dirty="0"/>
          </a:p>
        </p:txBody>
      </p:sp>
    </p:spTree>
    <p:extLst>
      <p:ext uri="{BB962C8B-B14F-4D97-AF65-F5344CB8AC3E}">
        <p14:creationId xmlns:p14="http://schemas.microsoft.com/office/powerpoint/2010/main" val="312432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15DF1FC-32EF-4E2A-A0FC-0090D313D6CC}" type="datetimeFigureOut">
              <a:rPr lang="en-US" smtClean="0"/>
              <a:t>6/30/2015</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C6CF1C3-FBE2-4C90-ACC5-CC393A407110}" type="slidenum">
              <a:rPr lang="en-US" smtClean="0"/>
              <a:t>‹#›</a:t>
            </a:fld>
            <a:endParaRPr lang="en-US" dirty="0"/>
          </a:p>
        </p:txBody>
      </p:sp>
    </p:spTree>
    <p:extLst>
      <p:ext uri="{BB962C8B-B14F-4D97-AF65-F5344CB8AC3E}">
        <p14:creationId xmlns:p14="http://schemas.microsoft.com/office/powerpoint/2010/main" val="573951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usinessdictionary.com/definition/income-group.html" TargetMode="External"/><Relationship Id="rId2" Type="http://schemas.openxmlformats.org/officeDocument/2006/relationships/hyperlink" Target="http://inequality.org/income-inequality/" TargetMode="External"/><Relationship Id="rId1" Type="http://schemas.openxmlformats.org/officeDocument/2006/relationships/slideLayout" Target="../slideLayouts/slideLayout2.xml"/><Relationship Id="rId5" Type="http://schemas.openxmlformats.org/officeDocument/2006/relationships/hyperlink" Target="http://www.censtatd.gov.hk/hkstat/sub/sp150.jsp?productCode=D5250001" TargetMode="External"/><Relationship Id="rId4" Type="http://schemas.openxmlformats.org/officeDocument/2006/relationships/hyperlink" Target="http://www.ncbi.nlm.nih.gov/pmc/articles/PMC265296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237" y="1"/>
            <a:ext cx="6889238" cy="9144000"/>
            <a:chOff x="-31237" y="1"/>
            <a:chExt cx="6889238" cy="9144000"/>
          </a:xfrm>
        </p:grpSpPr>
        <p:pic>
          <p:nvPicPr>
            <p:cNvPr id="1026" name="Picture 2" descr="http://theluxurylife.info/wp-content/uploads/2013/05/esta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858000" cy="4355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ruzine.com/wp-content/uploads/2010/09/772-poorness-pover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7" y="4355977"/>
              <a:ext cx="6889237" cy="47880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 y="2417846"/>
              <a:ext cx="6857999" cy="3882346"/>
            </a:xfrm>
            <a:custGeom>
              <a:avLst/>
              <a:gdLst>
                <a:gd name="connsiteX0" fmla="*/ 0 w 6858000"/>
                <a:gd name="connsiteY0" fmla="*/ 0 h 2016224"/>
                <a:gd name="connsiteX1" fmla="*/ 6858000 w 6858000"/>
                <a:gd name="connsiteY1" fmla="*/ 0 h 2016224"/>
                <a:gd name="connsiteX2" fmla="*/ 6858000 w 6858000"/>
                <a:gd name="connsiteY2" fmla="*/ 2016224 h 2016224"/>
                <a:gd name="connsiteX3" fmla="*/ 0 w 6858000"/>
                <a:gd name="connsiteY3" fmla="*/ 2016224 h 2016224"/>
                <a:gd name="connsiteX4" fmla="*/ 0 w 6858000"/>
                <a:gd name="connsiteY4" fmla="*/ 0 h 2016224"/>
                <a:gd name="connsiteX0" fmla="*/ 55984 w 6913984"/>
                <a:gd name="connsiteY0" fmla="*/ 0 h 3882346"/>
                <a:gd name="connsiteX1" fmla="*/ 6913984 w 6913984"/>
                <a:gd name="connsiteY1" fmla="*/ 0 h 3882346"/>
                <a:gd name="connsiteX2" fmla="*/ 6913984 w 6913984"/>
                <a:gd name="connsiteY2" fmla="*/ 2016224 h 3882346"/>
                <a:gd name="connsiteX3" fmla="*/ 0 w 6913984"/>
                <a:gd name="connsiteY3" fmla="*/ 3882346 h 3882346"/>
                <a:gd name="connsiteX4" fmla="*/ 55984 w 6913984"/>
                <a:gd name="connsiteY4" fmla="*/ 0 h 3882346"/>
                <a:gd name="connsiteX0" fmla="*/ 37323 w 6913984"/>
                <a:gd name="connsiteY0" fmla="*/ 1810139 h 3882346"/>
                <a:gd name="connsiteX1" fmla="*/ 6913984 w 6913984"/>
                <a:gd name="connsiteY1" fmla="*/ 0 h 3882346"/>
                <a:gd name="connsiteX2" fmla="*/ 6913984 w 6913984"/>
                <a:gd name="connsiteY2" fmla="*/ 2016224 h 3882346"/>
                <a:gd name="connsiteX3" fmla="*/ 0 w 6913984"/>
                <a:gd name="connsiteY3" fmla="*/ 3882346 h 3882346"/>
                <a:gd name="connsiteX4" fmla="*/ 37323 w 6913984"/>
                <a:gd name="connsiteY4" fmla="*/ 1810139 h 3882346"/>
                <a:gd name="connsiteX0" fmla="*/ 37323 w 6913984"/>
                <a:gd name="connsiteY0" fmla="*/ 1810139 h 3882346"/>
                <a:gd name="connsiteX1" fmla="*/ 6913984 w 6913984"/>
                <a:gd name="connsiteY1" fmla="*/ 0 h 3882346"/>
                <a:gd name="connsiteX2" fmla="*/ 6913984 w 6913984"/>
                <a:gd name="connsiteY2" fmla="*/ 2016224 h 3882346"/>
                <a:gd name="connsiteX3" fmla="*/ 0 w 6913984"/>
                <a:gd name="connsiteY3" fmla="*/ 3882346 h 3882346"/>
                <a:gd name="connsiteX4" fmla="*/ 37323 w 6913984"/>
                <a:gd name="connsiteY4" fmla="*/ 1810139 h 3882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3984" h="3882346">
                  <a:moveTo>
                    <a:pt x="37323" y="1810139"/>
                  </a:moveTo>
                  <a:cubicBezTo>
                    <a:pt x="3449216" y="982824"/>
                    <a:pt x="4621764" y="603380"/>
                    <a:pt x="6913984" y="0"/>
                  </a:cubicBezTo>
                  <a:lnTo>
                    <a:pt x="6913984" y="2016224"/>
                  </a:lnTo>
                  <a:lnTo>
                    <a:pt x="0" y="3882346"/>
                  </a:lnTo>
                  <a:lnTo>
                    <a:pt x="37323" y="1810139"/>
                  </a:lnTo>
                  <a:close/>
                </a:path>
              </a:pathLst>
            </a:cu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rot="20701645">
              <a:off x="169459" y="3928473"/>
              <a:ext cx="2454993" cy="1446550"/>
            </a:xfrm>
            <a:prstGeom prst="rect">
              <a:avLst/>
            </a:prstGeom>
            <a:noFill/>
          </p:spPr>
          <p:txBody>
            <a:bodyPr wrap="square" rtlCol="0">
              <a:spAutoFit/>
            </a:bodyPr>
            <a:lstStyle/>
            <a:p>
              <a:r>
                <a:rPr lang="en-GB" sz="4400" dirty="0" smtClean="0">
                  <a:latin typeface="Bernard MT Condensed" pitchFamily="18" charset="0"/>
                </a:rPr>
                <a:t>Income Inequality</a:t>
              </a:r>
              <a:endParaRPr lang="en-US" sz="4400" dirty="0">
                <a:latin typeface="Bernard MT Condensed" pitchFamily="18" charset="0"/>
              </a:endParaRPr>
            </a:p>
          </p:txBody>
        </p:sp>
        <p:sp>
          <p:nvSpPr>
            <p:cNvPr id="12" name="TextBox 11"/>
            <p:cNvSpPr txBox="1"/>
            <p:nvPr/>
          </p:nvSpPr>
          <p:spPr>
            <a:xfrm rot="20663071">
              <a:off x="4880602" y="4249230"/>
              <a:ext cx="1962762" cy="377888"/>
            </a:xfrm>
            <a:prstGeom prst="rect">
              <a:avLst/>
            </a:prstGeom>
            <a:noFill/>
          </p:spPr>
          <p:txBody>
            <a:bodyPr wrap="square" rtlCol="0">
              <a:spAutoFit/>
            </a:bodyPr>
            <a:lstStyle/>
            <a:p>
              <a:r>
                <a:rPr lang="en-GB" dirty="0" smtClean="0"/>
                <a:t>Michelle </a:t>
              </a:r>
              <a:r>
                <a:rPr lang="en-GB" dirty="0" err="1" smtClean="0"/>
                <a:t>Ho</a:t>
              </a:r>
              <a:r>
                <a:rPr lang="en-GB" dirty="0" smtClean="0"/>
                <a:t> 6L (5)</a:t>
              </a:r>
              <a:endParaRPr lang="en-US" dirty="0"/>
            </a:p>
          </p:txBody>
        </p:sp>
      </p:grpSp>
    </p:spTree>
    <p:extLst>
      <p:ext uri="{BB962C8B-B14F-4D97-AF65-F5344CB8AC3E}">
        <p14:creationId xmlns:p14="http://schemas.microsoft.com/office/powerpoint/2010/main" val="2497159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5496"/>
            <a:ext cx="6172200" cy="1524000"/>
          </a:xfrm>
        </p:spPr>
        <p:txBody>
          <a:bodyPr>
            <a:normAutofit/>
          </a:bodyPr>
          <a:lstStyle/>
          <a:p>
            <a:r>
              <a:rPr lang="en-GB" sz="3600" dirty="0"/>
              <a:t>Limitations of Income Distribution </a:t>
            </a:r>
            <a:r>
              <a:rPr lang="en-GB" sz="3600" dirty="0" smtClean="0"/>
              <a:t>Measurement</a:t>
            </a:r>
            <a:endParaRPr lang="en-US" sz="3600" dirty="0"/>
          </a:p>
        </p:txBody>
      </p:sp>
      <p:sp>
        <p:nvSpPr>
          <p:cNvPr id="3" name="Content Placeholder 2"/>
          <p:cNvSpPr>
            <a:spLocks noGrp="1"/>
          </p:cNvSpPr>
          <p:nvPr>
            <p:ph idx="1"/>
          </p:nvPr>
        </p:nvSpPr>
        <p:spPr>
          <a:xfrm>
            <a:off x="342900" y="1835696"/>
            <a:ext cx="6172200" cy="6034617"/>
          </a:xfrm>
        </p:spPr>
        <p:txBody>
          <a:bodyPr/>
          <a:lstStyle/>
          <a:p>
            <a:pPr marL="514350" indent="-514350">
              <a:buAutoNum type="arabicPeriod"/>
            </a:pPr>
            <a:r>
              <a:rPr lang="en-US" sz="1800" b="1" dirty="0" smtClean="0"/>
              <a:t>Impact </a:t>
            </a:r>
            <a:r>
              <a:rPr lang="en-US" sz="1800" b="1" dirty="0"/>
              <a:t>of the change in household size on income </a:t>
            </a:r>
            <a:r>
              <a:rPr lang="en-US" sz="1800" b="1" dirty="0" smtClean="0"/>
              <a:t>disparity</a:t>
            </a:r>
            <a:r>
              <a:rPr lang="en-US" sz="1800" b="1" dirty="0"/>
              <a:t/>
            </a:r>
            <a:br>
              <a:rPr lang="en-US" sz="1800" b="1" dirty="0"/>
            </a:br>
            <a:r>
              <a:rPr lang="en-US" sz="1800" dirty="0"/>
              <a:t>Big families were common in Hong Kong in the past. But nowadays, there are many </a:t>
            </a:r>
            <a:r>
              <a:rPr lang="en-US" sz="1800" dirty="0" smtClean="0"/>
              <a:t>small families</a:t>
            </a:r>
            <a:r>
              <a:rPr lang="en-US" sz="1800" dirty="0"/>
              <a:t>, leading to a continuous decline in average household size. This tends to </a:t>
            </a:r>
            <a:r>
              <a:rPr lang="en-US" sz="1800" dirty="0" smtClean="0"/>
              <a:t>reduce household </a:t>
            </a:r>
            <a:r>
              <a:rPr lang="en-US" sz="1800" dirty="0"/>
              <a:t>income. The upsurge of elderly households has led to a rapid rise in the </a:t>
            </a:r>
            <a:r>
              <a:rPr lang="en-US" sz="1800" dirty="0" smtClean="0"/>
              <a:t>number of </a:t>
            </a:r>
            <a:r>
              <a:rPr lang="en-US" sz="1800" dirty="0"/>
              <a:t>low-income families. Many old people are living separately from their children. Many </a:t>
            </a:r>
            <a:r>
              <a:rPr lang="en-US" sz="1800" dirty="0" smtClean="0"/>
              <a:t>of them </a:t>
            </a:r>
            <a:r>
              <a:rPr lang="en-US" sz="1800" dirty="0"/>
              <a:t>are supported by their savings and their children, with social security allowance </a:t>
            </a:r>
            <a:r>
              <a:rPr lang="en-US" sz="1800" dirty="0" smtClean="0"/>
              <a:t>as subsidy</a:t>
            </a:r>
            <a:r>
              <a:rPr lang="en-US" sz="1800" dirty="0"/>
              <a:t>. If these elderly people are still living with their children or grandchildren, they </a:t>
            </a:r>
            <a:r>
              <a:rPr lang="en-US" sz="1800" dirty="0" smtClean="0"/>
              <a:t>will not </a:t>
            </a:r>
            <a:r>
              <a:rPr lang="en-US" sz="1800" dirty="0"/>
              <a:t>statistically be counted as low-income families.</a:t>
            </a:r>
            <a:endParaRPr lang="en-US" sz="1800" dirty="0" smtClean="0"/>
          </a:p>
          <a:p>
            <a:pPr marL="0" indent="0">
              <a:buNone/>
            </a:pPr>
            <a:endParaRPr lang="en-US" dirty="0"/>
          </a:p>
        </p:txBody>
      </p:sp>
      <p:pic>
        <p:nvPicPr>
          <p:cNvPr id="6146" name="Picture 2" descr="http://cola.unh.edu/sites/cola.unh.edu/files/styles/homepage/public/images/homepagePhotoFRLrev.jpg?itok=wdJ0Ux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9" y="6147154"/>
            <a:ext cx="6809579" cy="303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274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656" y="107504"/>
            <a:ext cx="6172200" cy="7344816"/>
          </a:xfrm>
        </p:spPr>
        <p:txBody>
          <a:bodyPr>
            <a:normAutofit/>
          </a:bodyPr>
          <a:lstStyle/>
          <a:p>
            <a:pPr marL="0" indent="0">
              <a:buNone/>
            </a:pPr>
            <a:r>
              <a:rPr lang="en-US" sz="1800" b="1" dirty="0" smtClean="0"/>
              <a:t>2. Impact </a:t>
            </a:r>
            <a:r>
              <a:rPr lang="en-US" sz="1800" b="1" dirty="0"/>
              <a:t>of higher education and professional level on income </a:t>
            </a:r>
            <a:r>
              <a:rPr lang="en-US" sz="1800" b="1" dirty="0" smtClean="0"/>
              <a:t>disparity</a:t>
            </a:r>
            <a:r>
              <a:rPr lang="en-US" sz="1800" b="1" dirty="0"/>
              <a:t/>
            </a:r>
            <a:br>
              <a:rPr lang="en-US" sz="1800" b="1" dirty="0"/>
            </a:br>
            <a:r>
              <a:rPr lang="en-US" sz="1800" dirty="0"/>
              <a:t>Hong Kong’s economy is continuously restructuring towards higher value-added </a:t>
            </a:r>
            <a:r>
              <a:rPr lang="en-US" sz="1800" dirty="0" smtClean="0"/>
              <a:t>activities, and </a:t>
            </a:r>
            <a:r>
              <a:rPr lang="en-US" sz="1800" dirty="0"/>
              <a:t>is creating many high-income jobs in the process. As the number of people with </a:t>
            </a:r>
            <a:r>
              <a:rPr lang="en-US" sz="1800" dirty="0" smtClean="0"/>
              <a:t>tertiary education </a:t>
            </a:r>
            <a:r>
              <a:rPr lang="en-US" sz="1800" dirty="0"/>
              <a:t>and workers at supervisory and professional level grows, income distribution </a:t>
            </a:r>
            <a:r>
              <a:rPr lang="en-US" sz="1800" dirty="0" smtClean="0"/>
              <a:t>in Hong </a:t>
            </a:r>
            <a:r>
              <a:rPr lang="en-US" sz="1800" dirty="0"/>
              <a:t>Kong is affected:</a:t>
            </a:r>
          </a:p>
          <a:p>
            <a:pPr marL="0" indent="0">
              <a:buNone/>
            </a:pPr>
            <a:r>
              <a:rPr lang="en-US" sz="1800" dirty="0"/>
              <a:t>(1) The income disparity between high-income and low-income jobs is widening.</a:t>
            </a:r>
          </a:p>
          <a:p>
            <a:pPr marL="0" indent="0">
              <a:buNone/>
            </a:pPr>
            <a:r>
              <a:rPr lang="en-US" sz="1800" dirty="0"/>
              <a:t>(2) The proportion of high-income workers increases and this leads to an increase in </a:t>
            </a:r>
            <a:r>
              <a:rPr lang="en-US" sz="1800" dirty="0" smtClean="0"/>
              <a:t>the value </a:t>
            </a:r>
            <a:r>
              <a:rPr lang="en-US" sz="1800" dirty="0"/>
              <a:t>of the Gini Coefficient.</a:t>
            </a:r>
          </a:p>
          <a:p>
            <a:pPr marL="0" indent="0">
              <a:buNone/>
            </a:pPr>
            <a:r>
              <a:rPr lang="en-US" sz="1800" dirty="0"/>
              <a:t>(3) The income disparity among high-income earners is larger than the gap among </a:t>
            </a:r>
            <a:r>
              <a:rPr lang="en-US" sz="1800" dirty="0" smtClean="0"/>
              <a:t>the lower-skilled </a:t>
            </a:r>
            <a:r>
              <a:rPr lang="en-US" sz="1800" dirty="0"/>
              <a:t>workers.</a:t>
            </a:r>
          </a:p>
          <a:p>
            <a:pPr marL="0" indent="0">
              <a:buNone/>
            </a:pPr>
            <a:r>
              <a:rPr lang="en-US" sz="1800" dirty="0"/>
              <a:t>(4) On average, the income of lower-income workers will gradually decrease when </a:t>
            </a:r>
            <a:r>
              <a:rPr lang="en-US" sz="1800" dirty="0" smtClean="0"/>
              <a:t>they reach </a:t>
            </a:r>
            <a:r>
              <a:rPr lang="en-US" sz="1800" dirty="0"/>
              <a:t>middle age, but the income of middle-aged workers with higher salaries </a:t>
            </a:r>
            <a:r>
              <a:rPr lang="en-US" sz="1800" dirty="0" smtClean="0"/>
              <a:t>will continue </a:t>
            </a:r>
            <a:r>
              <a:rPr lang="en-US" sz="1800" dirty="0"/>
              <a:t>to increase. As a result, income disparity in Hong Kong will widen </a:t>
            </a:r>
            <a:r>
              <a:rPr lang="en-US" sz="1800" dirty="0" smtClean="0"/>
              <a:t>with the </a:t>
            </a:r>
            <a:r>
              <a:rPr lang="en-US" sz="1800" dirty="0"/>
              <a:t>ageing of the population.</a:t>
            </a:r>
          </a:p>
          <a:p>
            <a:pPr>
              <a:buFont typeface="+mj-lt"/>
              <a:buAutoNum type="arabicPeriod"/>
            </a:pPr>
            <a:endParaRPr lang="en-US" sz="1800" b="1" dirty="0" smtClean="0"/>
          </a:p>
        </p:txBody>
      </p:sp>
      <p:pic>
        <p:nvPicPr>
          <p:cNvPr id="7170" name="Picture 2" descr="http://poetsandquants.com/wp-content/uploads/2015/04/Gradu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5615"/>
            <a:ext cx="6858000" cy="368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526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656" y="395536"/>
            <a:ext cx="6172200" cy="7704856"/>
          </a:xfrm>
        </p:spPr>
        <p:txBody>
          <a:bodyPr>
            <a:noAutofit/>
          </a:bodyPr>
          <a:lstStyle/>
          <a:p>
            <a:pPr marL="0" indent="0">
              <a:buNone/>
            </a:pPr>
            <a:r>
              <a:rPr lang="en-US" sz="1800" b="1" dirty="0" smtClean="0"/>
              <a:t>3. The </a:t>
            </a:r>
            <a:r>
              <a:rPr lang="en-US" sz="1800" b="1" dirty="0"/>
              <a:t>role of the government in income redistribution and the Gini Coefficient</a:t>
            </a:r>
          </a:p>
          <a:p>
            <a:pPr marL="0" indent="0">
              <a:buNone/>
            </a:pPr>
            <a:r>
              <a:rPr lang="en-US" sz="1800" dirty="0"/>
              <a:t>The Government provides various services in education, medical care, housing and </a:t>
            </a:r>
            <a:r>
              <a:rPr lang="en-US" sz="1800" dirty="0" smtClean="0"/>
              <a:t>CSSA, and </a:t>
            </a:r>
            <a:r>
              <a:rPr lang="en-US" sz="1800" dirty="0"/>
              <a:t>these services redistribute income. Income tax and property tax also serve the function </a:t>
            </a:r>
            <a:r>
              <a:rPr lang="en-US" sz="1800" dirty="0" smtClean="0"/>
              <a:t>of income </a:t>
            </a:r>
            <a:r>
              <a:rPr lang="en-US" sz="1800" dirty="0"/>
              <a:t>redistribution. After taking into account the redistributive effect of these </a:t>
            </a:r>
            <a:r>
              <a:rPr lang="en-US" sz="1800" dirty="0" smtClean="0"/>
              <a:t>services</a:t>
            </a:r>
            <a:r>
              <a:rPr lang="en-US" sz="1800" dirty="0"/>
              <a:t> </a:t>
            </a:r>
            <a:r>
              <a:rPr lang="en-US" sz="1800" dirty="0" smtClean="0"/>
              <a:t>and </a:t>
            </a:r>
            <a:r>
              <a:rPr lang="en-US" sz="1800" dirty="0"/>
              <a:t>taxes, the household income of a large majority of families in Hong Kong, </a:t>
            </a:r>
            <a:r>
              <a:rPr lang="en-US" sz="1800" dirty="0" smtClean="0"/>
              <a:t>including many </a:t>
            </a:r>
            <a:r>
              <a:rPr lang="en-US" sz="1800" dirty="0"/>
              <a:t>“middle class families”, would be </a:t>
            </a:r>
            <a:r>
              <a:rPr lang="en-US" sz="1800" dirty="0" smtClean="0"/>
              <a:t>higher. Comments </a:t>
            </a:r>
            <a:r>
              <a:rPr lang="en-US" sz="1800" dirty="0"/>
              <a:t>that make comparisons between Hong Kong’s Gini Coefficient and overseas </a:t>
            </a:r>
            <a:r>
              <a:rPr lang="en-US" sz="1800" dirty="0" smtClean="0"/>
              <a:t>data often </a:t>
            </a:r>
            <a:r>
              <a:rPr lang="en-US" sz="1800" dirty="0"/>
              <a:t>forget that the definition of data varies in different places. For instance, the </a:t>
            </a:r>
            <a:r>
              <a:rPr lang="en-US" sz="1800" dirty="0" smtClean="0"/>
              <a:t>Gini Coefficient </a:t>
            </a:r>
            <a:r>
              <a:rPr lang="en-US" sz="1800" dirty="0"/>
              <a:t>published by Hong Kong was based on income data that mixed the </a:t>
            </a:r>
            <a:r>
              <a:rPr lang="en-US" sz="1800" dirty="0" smtClean="0"/>
              <a:t>general household </a:t>
            </a:r>
            <a:r>
              <a:rPr lang="en-US" sz="1800" dirty="0"/>
              <a:t>income with CSSA receipts without deducting income tax. The income data </a:t>
            </a:r>
            <a:r>
              <a:rPr lang="en-US" sz="1800" dirty="0" smtClean="0"/>
              <a:t>used by </a:t>
            </a:r>
            <a:r>
              <a:rPr lang="en-US" sz="1800" dirty="0"/>
              <a:t>many other places is derived after deducting different types of taxes. Some </a:t>
            </a:r>
            <a:r>
              <a:rPr lang="en-US" sz="1800" dirty="0" smtClean="0"/>
              <a:t>economies also </a:t>
            </a:r>
            <a:r>
              <a:rPr lang="en-US" sz="1800" dirty="0"/>
              <a:t>take into account the impact of the Government’s functions of income redistribution </a:t>
            </a:r>
            <a:r>
              <a:rPr lang="en-US" sz="1800" dirty="0" smtClean="0"/>
              <a:t>in arriving </a:t>
            </a:r>
            <a:r>
              <a:rPr lang="en-US" sz="1800" dirty="0"/>
              <a:t>at their figure. In the circumstances, direct comparison between Hong Kong’s </a:t>
            </a:r>
            <a:r>
              <a:rPr lang="en-US" sz="1800" dirty="0" smtClean="0"/>
              <a:t>Gini Coefficient </a:t>
            </a:r>
            <a:r>
              <a:rPr lang="en-US" sz="1800" dirty="0"/>
              <a:t>and those of overseas places may result in a wrong conclusion.</a:t>
            </a:r>
          </a:p>
        </p:txBody>
      </p:sp>
      <p:pic>
        <p:nvPicPr>
          <p:cNvPr id="8194" name="Picture 2" descr="http://4.bp.blogspot.com/-rrSqZ0mLujM/VQKBlqILOKI/AAAAAAAAAQ4/BaR7wj3boMI/s1600/5825757515_subsidies_Argentina_300x285_x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64" y="6427765"/>
            <a:ext cx="2857500" cy="27146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4.bp.blogspot.com/-rrSqZ0mLujM/VQKBlqILOKI/AAAAAAAAAQ4/BaR7wj3boMI/s1600/5825757515_subsidies_Argentina_300x285_x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024" y="6429374"/>
            <a:ext cx="285750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576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656" y="395536"/>
            <a:ext cx="6172200" cy="6034617"/>
          </a:xfrm>
        </p:spPr>
        <p:txBody>
          <a:bodyPr>
            <a:normAutofit/>
          </a:bodyPr>
          <a:lstStyle/>
          <a:p>
            <a:pPr marL="0" indent="0">
              <a:buNone/>
            </a:pPr>
            <a:r>
              <a:rPr lang="en-GB" sz="1800" dirty="0" smtClean="0"/>
              <a:t>4. </a:t>
            </a:r>
            <a:r>
              <a:rPr lang="en-GB" sz="1800" b="1" dirty="0" smtClean="0"/>
              <a:t>Difficulty in collecting income data</a:t>
            </a:r>
          </a:p>
          <a:p>
            <a:pPr marL="0" indent="0">
              <a:buNone/>
            </a:pPr>
            <a:r>
              <a:rPr lang="en-GB" sz="1800" dirty="0" smtClean="0"/>
              <a:t>Some households may conceal their income. Some people may work overtime and earn extra income, but not report this to the government. Informal transaction (e.g. selling goods to relatives) and illegal activities (e.g. smuggling of goods) are also not recorded.</a:t>
            </a:r>
          </a:p>
          <a:p>
            <a:pPr marL="0" indent="0">
              <a:buNone/>
            </a:pPr>
            <a:endParaRPr lang="en-GB" sz="1800" dirty="0"/>
          </a:p>
          <a:p>
            <a:pPr marL="0" indent="0">
              <a:buNone/>
            </a:pPr>
            <a:r>
              <a:rPr lang="en-GB" sz="1800" dirty="0" smtClean="0"/>
              <a:t>5. </a:t>
            </a:r>
            <a:r>
              <a:rPr lang="en-GB" sz="1800" b="1" dirty="0" smtClean="0"/>
              <a:t>Different definitions of income</a:t>
            </a:r>
          </a:p>
          <a:p>
            <a:pPr marL="0" indent="0">
              <a:buNone/>
            </a:pPr>
            <a:r>
              <a:rPr lang="en-GB" sz="1800" dirty="0" smtClean="0"/>
              <a:t>There are different definitions of income. Some people may count income from their full-time employment only. Others may include income from their part-time jobs, income given by grown-up children, etc. Moreover, some people may consider wage income  only, while others may include income from other sources like rental, interest and dividend incomes.</a:t>
            </a:r>
            <a:endParaRPr lang="en-US" sz="1800" dirty="0"/>
          </a:p>
        </p:txBody>
      </p:sp>
    </p:spTree>
    <p:extLst>
      <p:ext uri="{BB962C8B-B14F-4D97-AF65-F5344CB8AC3E}">
        <p14:creationId xmlns:p14="http://schemas.microsoft.com/office/powerpoint/2010/main" val="621652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80528"/>
            <a:ext cx="6172200" cy="1524000"/>
          </a:xfrm>
        </p:spPr>
        <p:txBody>
          <a:bodyPr>
            <a:normAutofit/>
          </a:bodyPr>
          <a:lstStyle/>
          <a:p>
            <a:r>
              <a:rPr lang="en-GB" sz="3600" dirty="0"/>
              <a:t>Sources of Income </a:t>
            </a:r>
            <a:r>
              <a:rPr lang="en-GB" sz="3600" dirty="0" smtClean="0"/>
              <a:t>Inequality</a:t>
            </a:r>
            <a:endParaRPr lang="en-US" sz="3600" dirty="0"/>
          </a:p>
        </p:txBody>
      </p:sp>
      <p:sp>
        <p:nvSpPr>
          <p:cNvPr id="3" name="Content Placeholder 2"/>
          <p:cNvSpPr>
            <a:spLocks noGrp="1"/>
          </p:cNvSpPr>
          <p:nvPr>
            <p:ph idx="1"/>
          </p:nvPr>
        </p:nvSpPr>
        <p:spPr>
          <a:xfrm>
            <a:off x="404664" y="1331640"/>
            <a:ext cx="6172200" cy="7488832"/>
          </a:xfrm>
        </p:spPr>
        <p:txBody>
          <a:bodyPr>
            <a:normAutofit/>
          </a:bodyPr>
          <a:lstStyle/>
          <a:p>
            <a:pPr marL="400050" indent="-400050">
              <a:buAutoNum type="romanUcPeriod"/>
            </a:pPr>
            <a:r>
              <a:rPr lang="en-GB" sz="1800" b="1" dirty="0" smtClean="0"/>
              <a:t>Labour Quality Differences</a:t>
            </a:r>
            <a:r>
              <a:rPr lang="en-GB" sz="1800" dirty="0" smtClean="0"/>
              <a:t/>
            </a:r>
            <a:br>
              <a:rPr lang="en-GB" sz="1800" dirty="0" smtClean="0"/>
            </a:br>
            <a:r>
              <a:rPr lang="en-GB" sz="1800" dirty="0" smtClean="0"/>
              <a:t>Income differences often reflect the qualities of workers. Workers have different qualities, such as different skills, appearance, attitudes, levels of intelligence, etc. Employers prefer to hire those with more attractive qualities.</a:t>
            </a:r>
            <a:endParaRPr lang="en-US" sz="1800" dirty="0"/>
          </a:p>
          <a:p>
            <a:pPr marL="400050" indent="-400050">
              <a:buAutoNum type="romanUcPeriod"/>
            </a:pPr>
            <a:endParaRPr lang="en-GB" sz="1800" dirty="0"/>
          </a:p>
          <a:p>
            <a:pPr marL="400050" indent="-400050">
              <a:buAutoNum type="romanUcPeriod"/>
            </a:pPr>
            <a:r>
              <a:rPr lang="en-GB" sz="1800" b="1" dirty="0" smtClean="0"/>
              <a:t>Working Condition Differences</a:t>
            </a:r>
            <a:r>
              <a:rPr lang="en-GB" sz="1800" dirty="0"/>
              <a:t/>
            </a:r>
            <a:br>
              <a:rPr lang="en-GB" sz="1800" dirty="0"/>
            </a:br>
            <a:r>
              <a:rPr lang="en-GB" sz="1800" dirty="0" err="1" smtClean="0"/>
              <a:t>Differences</a:t>
            </a:r>
            <a:r>
              <a:rPr lang="en-GB" sz="1800" dirty="0" smtClean="0"/>
              <a:t> in wages may also reflect differences in working conditions. Working conditions include the personality and behaviour of the employers and fellow workers, health risks, job facilities, location, prospects, and so on. As employees tend to choose employers who can provide better working conditions, to attract workers to accept jobs with poorer working conditions, employers have to pay high wages.</a:t>
            </a:r>
          </a:p>
          <a:p>
            <a:pPr marL="400050" indent="-400050">
              <a:buAutoNum type="romanUcPeriod"/>
            </a:pPr>
            <a:endParaRPr lang="en-GB" sz="1800" dirty="0"/>
          </a:p>
          <a:p>
            <a:pPr marL="400050" indent="-400050">
              <a:buAutoNum type="romanUcPeriod"/>
            </a:pPr>
            <a:r>
              <a:rPr lang="en-GB" sz="1800" b="1" dirty="0" smtClean="0"/>
              <a:t>Differences in Human Capital</a:t>
            </a:r>
            <a:r>
              <a:rPr lang="en-GB" sz="1800" b="1" dirty="0"/>
              <a:t/>
            </a:r>
            <a:br>
              <a:rPr lang="en-GB" sz="1800" b="1" dirty="0"/>
            </a:br>
            <a:r>
              <a:rPr lang="en-GB" sz="1800" dirty="0" smtClean="0"/>
              <a:t>The greater the amount of human capital, the higher the productivity of labour. Therefore, differences in incomes may just reflect differences in the amount of human capital owned by different workers. Workers can invest their time and money to acquire better education and training. This investment in human capital can improve the productivity of workers and increase their future income. So differences in income can also be explained by differences in human capital investment across workers.</a:t>
            </a:r>
          </a:p>
        </p:txBody>
      </p:sp>
    </p:spTree>
    <p:extLst>
      <p:ext uri="{BB962C8B-B14F-4D97-AF65-F5344CB8AC3E}">
        <p14:creationId xmlns:p14="http://schemas.microsoft.com/office/powerpoint/2010/main" val="1483612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539553"/>
            <a:ext cx="6172200" cy="7628666"/>
          </a:xfrm>
        </p:spPr>
        <p:txBody>
          <a:bodyPr>
            <a:normAutofit/>
          </a:bodyPr>
          <a:lstStyle/>
          <a:p>
            <a:pPr marL="0" indent="0">
              <a:buNone/>
            </a:pPr>
            <a:r>
              <a:rPr lang="en-GB" sz="1800" b="1" dirty="0" smtClean="0"/>
              <a:t>IV. Geographical Differences</a:t>
            </a:r>
            <a:r>
              <a:rPr lang="en-GB" sz="1800" dirty="0" smtClean="0"/>
              <a:t/>
            </a:r>
            <a:br>
              <a:rPr lang="en-GB" sz="1800" dirty="0" smtClean="0"/>
            </a:br>
            <a:r>
              <a:rPr lang="en-GB" sz="1800" dirty="0" smtClean="0"/>
              <a:t>Demand for and supply of the same type of workers may vary between areas. So workers’ incomes are different in different areas. For example, if an area has a larger supply of workers, workers’ incomes on average will be lower. </a:t>
            </a:r>
          </a:p>
          <a:p>
            <a:pPr marL="0" indent="0">
              <a:buNone/>
            </a:pPr>
            <a:endParaRPr lang="en-GB" sz="1800" dirty="0"/>
          </a:p>
          <a:p>
            <a:pPr marL="0" indent="0">
              <a:buNone/>
            </a:pPr>
            <a:r>
              <a:rPr lang="en-GB" sz="1800" b="1" dirty="0" smtClean="0"/>
              <a:t>V. Age Differences</a:t>
            </a:r>
            <a:r>
              <a:rPr lang="en-GB" sz="1800" dirty="0" smtClean="0"/>
              <a:t/>
            </a:r>
            <a:br>
              <a:rPr lang="en-GB" sz="1800" dirty="0" smtClean="0"/>
            </a:br>
            <a:r>
              <a:rPr lang="en-GB" sz="1800" dirty="0" smtClean="0"/>
              <a:t>The income of a household may be low when children are still at school, but household income will increase when the children grow up and start working.</a:t>
            </a:r>
          </a:p>
          <a:p>
            <a:pPr marL="0" indent="0">
              <a:buNone/>
            </a:pPr>
            <a:endParaRPr lang="en-GB" sz="1800" dirty="0"/>
          </a:p>
          <a:p>
            <a:pPr marL="0" indent="0">
              <a:buNone/>
            </a:pPr>
            <a:r>
              <a:rPr lang="en-GB" sz="1800" b="1" dirty="0" smtClean="0"/>
              <a:t>VI. Sex Differences</a:t>
            </a:r>
            <a:r>
              <a:rPr lang="en-GB" sz="1800" dirty="0" smtClean="0"/>
              <a:t/>
            </a:r>
            <a:br>
              <a:rPr lang="en-GB" sz="1800" dirty="0" smtClean="0"/>
            </a:br>
            <a:r>
              <a:rPr lang="en-GB" sz="1800" dirty="0" smtClean="0"/>
              <a:t>In general, male workers earn a higher income than female workers. A major cause of this is related to child-bearing, childcare and housekeeping work. Those limit the working experience of some women and makes them less competitive in the labour market.</a:t>
            </a:r>
          </a:p>
          <a:p>
            <a:pPr marL="0" indent="0">
              <a:buNone/>
            </a:pPr>
            <a:endParaRPr lang="en-GB" sz="1800" dirty="0"/>
          </a:p>
          <a:p>
            <a:pPr marL="0" indent="0">
              <a:buNone/>
            </a:pPr>
            <a:r>
              <a:rPr lang="en-GB" sz="1800" b="1" dirty="0" smtClean="0"/>
              <a:t>VII. Unequal Ownership of Land, Capital and Business</a:t>
            </a:r>
            <a:r>
              <a:rPr lang="en-GB" sz="1800" dirty="0" smtClean="0"/>
              <a:t/>
            </a:r>
            <a:br>
              <a:rPr lang="en-GB" sz="1800" dirty="0" smtClean="0"/>
            </a:br>
            <a:r>
              <a:rPr lang="en-GB" sz="1800" dirty="0" smtClean="0"/>
              <a:t>Wage income is only one source of income. Apart from wage income, households may earn rental and interest income from owning land and capital. Business owners may earn profits and dividends. Hence, one major source of income inequality is the unequal ownership of land, capital and business.</a:t>
            </a:r>
            <a:endParaRPr lang="en-US" sz="1800" dirty="0"/>
          </a:p>
        </p:txBody>
      </p:sp>
    </p:spTree>
    <p:extLst>
      <p:ext uri="{BB962C8B-B14F-4D97-AF65-F5344CB8AC3E}">
        <p14:creationId xmlns:p14="http://schemas.microsoft.com/office/powerpoint/2010/main" val="774299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656" y="251520"/>
            <a:ext cx="6172200" cy="8568952"/>
          </a:xfrm>
        </p:spPr>
        <p:txBody>
          <a:bodyPr>
            <a:normAutofit/>
          </a:bodyPr>
          <a:lstStyle/>
          <a:p>
            <a:pPr marL="0" indent="0">
              <a:buNone/>
            </a:pPr>
            <a:r>
              <a:rPr lang="en-GB" sz="1800" b="1" dirty="0" smtClean="0"/>
              <a:t>VIII. Monopoly Power and Political Power</a:t>
            </a:r>
            <a:br>
              <a:rPr lang="en-GB" sz="1800" b="1" dirty="0" smtClean="0"/>
            </a:br>
            <a:r>
              <a:rPr lang="en-GB" sz="1800" dirty="0" smtClean="0"/>
              <a:t>Some firms can earn high profits because they possess monopoly power. These firms are protected by entry barriers so that other firms are unable to compete with them. Electricity companies in Hong Kong are example of natural monopolist. They can earn high profits from economies of scale in production. Meanwhile, some firms may have political power and can obtain monopoly rights granted by the government. For example, professionals, such as doctors and lawyers, are protected by entry barriers. An example of an entry barrier is professional membership. People from other countries or those who are not members of professional bodies are not allowed to provide those services. As a result of reduced competition, these professionals can earn a higher income.</a:t>
            </a:r>
          </a:p>
          <a:p>
            <a:pPr marL="0" indent="0">
              <a:buNone/>
            </a:pPr>
            <a:endParaRPr lang="en-GB" sz="1800" dirty="0"/>
          </a:p>
          <a:p>
            <a:pPr marL="0" indent="0">
              <a:buNone/>
            </a:pPr>
            <a:r>
              <a:rPr lang="en-GB" sz="1800" b="1" dirty="0" smtClean="0"/>
              <a:t>IX. Discrimination in Labour Market</a:t>
            </a:r>
            <a:r>
              <a:rPr lang="en-GB" sz="1800" dirty="0" smtClean="0"/>
              <a:t/>
            </a:r>
            <a:br>
              <a:rPr lang="en-GB" sz="1800" dirty="0" smtClean="0"/>
            </a:br>
            <a:r>
              <a:rPr lang="en-GB" sz="1800" dirty="0" smtClean="0"/>
              <a:t>Income inequality may be the result of discrimination against certain categories of workers (such as women, ethnic minorities, the elderly, etc.) by employers in the labour market. However, in a market with free competition, if an employer discriminates against certain categories of workers and pays them less than the market wages, the firm will not be able to employ them. Similarly, if an employer favours certain categories </a:t>
            </a:r>
            <a:r>
              <a:rPr lang="en-GB" sz="1800" dirty="0"/>
              <a:t>of workers and pays them </a:t>
            </a:r>
            <a:r>
              <a:rPr lang="en-GB" sz="1800" dirty="0" smtClean="0"/>
              <a:t>more </a:t>
            </a:r>
            <a:r>
              <a:rPr lang="en-GB" sz="1800" dirty="0"/>
              <a:t>than the market wages, </a:t>
            </a:r>
            <a:r>
              <a:rPr lang="en-GB" sz="1800" dirty="0" smtClean="0"/>
              <a:t>the production costs of the firm will increase. This will reduce the competitiveness of the firm in the market. Therefore, firms which discriminate against certain categories of workers have to pay a cost for discrimination. This explains why discrimination is not common in a free market.</a:t>
            </a:r>
          </a:p>
        </p:txBody>
      </p:sp>
    </p:spTree>
    <p:extLst>
      <p:ext uri="{BB962C8B-B14F-4D97-AF65-F5344CB8AC3E}">
        <p14:creationId xmlns:p14="http://schemas.microsoft.com/office/powerpoint/2010/main" val="1037501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52536"/>
            <a:ext cx="6172200" cy="1524000"/>
          </a:xfrm>
        </p:spPr>
        <p:txBody>
          <a:bodyPr>
            <a:normAutofit/>
          </a:bodyPr>
          <a:lstStyle/>
          <a:p>
            <a:r>
              <a:rPr lang="en-GB" sz="3600" dirty="0"/>
              <a:t>Solutions to the </a:t>
            </a:r>
            <a:r>
              <a:rPr lang="en-GB" sz="3600" dirty="0" smtClean="0"/>
              <a:t>Problem</a:t>
            </a:r>
            <a:endParaRPr lang="en-US" sz="3600" dirty="0"/>
          </a:p>
        </p:txBody>
      </p:sp>
      <p:sp>
        <p:nvSpPr>
          <p:cNvPr id="3" name="Content Placeholder 2"/>
          <p:cNvSpPr>
            <a:spLocks noGrp="1"/>
          </p:cNvSpPr>
          <p:nvPr>
            <p:ph idx="1"/>
          </p:nvPr>
        </p:nvSpPr>
        <p:spPr>
          <a:xfrm>
            <a:off x="342900" y="1043608"/>
            <a:ext cx="6172200" cy="8352928"/>
          </a:xfrm>
        </p:spPr>
        <p:txBody>
          <a:bodyPr>
            <a:normAutofit/>
          </a:bodyPr>
          <a:lstStyle/>
          <a:p>
            <a:r>
              <a:rPr lang="en-GB" sz="1800" b="1" dirty="0" smtClean="0"/>
              <a:t>Taxes and Transfer</a:t>
            </a:r>
            <a:r>
              <a:rPr lang="en-GB" sz="1800" dirty="0" smtClean="0"/>
              <a:t/>
            </a:r>
            <a:br>
              <a:rPr lang="en-GB" sz="1800" dirty="0" smtClean="0"/>
            </a:br>
            <a:r>
              <a:rPr lang="en-GB" sz="1800" dirty="0" smtClean="0"/>
              <a:t>The government can reduce income inequality through imposing taxes on the rich and using the tax revenue to help the poor. Apart from giving cash payments, the government can provide low-income households with subsidised housing and medical services. These social welfare services can help improve the living standards of the poor.</a:t>
            </a:r>
          </a:p>
          <a:p>
            <a:endParaRPr lang="en-GB" sz="1800" dirty="0" smtClean="0"/>
          </a:p>
          <a:p>
            <a:r>
              <a:rPr lang="en-GB" sz="1800" b="1" dirty="0" smtClean="0"/>
              <a:t>Minimum Wage Legislation</a:t>
            </a:r>
            <a:r>
              <a:rPr lang="en-GB" sz="1800" dirty="0" smtClean="0"/>
              <a:t/>
            </a:r>
            <a:br>
              <a:rPr lang="en-GB" sz="1800" dirty="0" smtClean="0"/>
            </a:br>
            <a:r>
              <a:rPr lang="en-GB" sz="1800" dirty="0" smtClean="0"/>
              <a:t>Many countries have already implemented the minimum wage law. By imposing the law, the income earned by the low income group can thus be secured. </a:t>
            </a:r>
          </a:p>
          <a:p>
            <a:endParaRPr lang="en-GB" sz="1800" dirty="0" smtClean="0"/>
          </a:p>
          <a:p>
            <a:r>
              <a:rPr lang="en-GB" sz="1800" b="1" dirty="0" smtClean="0"/>
              <a:t>Education and Training</a:t>
            </a:r>
            <a:r>
              <a:rPr lang="en-GB" sz="1800" dirty="0" smtClean="0"/>
              <a:t/>
            </a:r>
            <a:br>
              <a:rPr lang="en-GB" sz="1800" dirty="0" smtClean="0"/>
            </a:br>
            <a:r>
              <a:rPr lang="en-GB" sz="1800" dirty="0" smtClean="0"/>
              <a:t>Investments in human capital like education and training can improve the skills and productivity of workers. The government can provide retraining programmes to help unemployed workers find jobs and earn a higher income.</a:t>
            </a:r>
          </a:p>
          <a:p>
            <a:endParaRPr lang="en-GB" sz="1800" dirty="0"/>
          </a:p>
          <a:p>
            <a:r>
              <a:rPr lang="en-GB" sz="1800" dirty="0" smtClean="0"/>
              <a:t>Donations and Foreign Aid</a:t>
            </a:r>
            <a:br>
              <a:rPr lang="en-GB" sz="1800" dirty="0" smtClean="0"/>
            </a:br>
            <a:r>
              <a:rPr lang="en-GB" sz="1800" dirty="0" smtClean="0"/>
              <a:t>The government can encourage rich people to donate money to help improve the skills of the poor. For example, rich people can provide scholarships to poor students. The government can also encourage the establishment of social enterprises. Instead of profit-making, these enterprises aim to provide employment opportunities and training to unskilled workers. </a:t>
            </a:r>
            <a:endParaRPr lang="en-US" sz="1800" dirty="0"/>
          </a:p>
        </p:txBody>
      </p:sp>
    </p:spTree>
    <p:extLst>
      <p:ext uri="{BB962C8B-B14F-4D97-AF65-F5344CB8AC3E}">
        <p14:creationId xmlns:p14="http://schemas.microsoft.com/office/powerpoint/2010/main" val="2440626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52536"/>
            <a:ext cx="6172200" cy="1524000"/>
          </a:xfrm>
        </p:spPr>
        <p:txBody>
          <a:bodyPr>
            <a:normAutofit/>
          </a:bodyPr>
          <a:lstStyle/>
          <a:p>
            <a:r>
              <a:rPr lang="en-GB" sz="3600" dirty="0"/>
              <a:t>B</a:t>
            </a:r>
            <a:r>
              <a:rPr lang="en-GB" sz="3600" dirty="0" smtClean="0"/>
              <a:t>ibliography</a:t>
            </a:r>
            <a:endParaRPr lang="en-US" sz="3600" dirty="0"/>
          </a:p>
        </p:txBody>
      </p:sp>
      <p:sp>
        <p:nvSpPr>
          <p:cNvPr id="3" name="Content Placeholder 2"/>
          <p:cNvSpPr>
            <a:spLocks noGrp="1"/>
          </p:cNvSpPr>
          <p:nvPr>
            <p:ph idx="1"/>
          </p:nvPr>
        </p:nvSpPr>
        <p:spPr>
          <a:xfrm>
            <a:off x="342900" y="1331640"/>
            <a:ext cx="6172200" cy="6034617"/>
          </a:xfrm>
        </p:spPr>
        <p:txBody>
          <a:bodyPr>
            <a:normAutofit/>
          </a:bodyPr>
          <a:lstStyle/>
          <a:p>
            <a:pPr marL="0" indent="0">
              <a:buNone/>
            </a:pPr>
            <a:r>
              <a:rPr lang="en-US" sz="1800" dirty="0" smtClean="0"/>
              <a:t>inequality.org, Income Inequality:</a:t>
            </a:r>
          </a:p>
          <a:p>
            <a:pPr marL="0" indent="0">
              <a:buNone/>
            </a:pPr>
            <a:r>
              <a:rPr lang="en-US" sz="1800" dirty="0" smtClean="0">
                <a:hlinkClick r:id="rId2"/>
              </a:rPr>
              <a:t>http://inequality.org/income-inequality/</a:t>
            </a:r>
            <a:r>
              <a:rPr lang="en-US" sz="1800" dirty="0" smtClean="0"/>
              <a:t> </a:t>
            </a:r>
          </a:p>
          <a:p>
            <a:pPr marL="0" indent="0">
              <a:buNone/>
            </a:pPr>
            <a:r>
              <a:rPr lang="en-GB" sz="1800" dirty="0" smtClean="0"/>
              <a:t>BusinessDictionary.com, income group:</a:t>
            </a:r>
          </a:p>
          <a:p>
            <a:pPr marL="0" indent="0">
              <a:buNone/>
            </a:pPr>
            <a:r>
              <a:rPr lang="en-US" sz="1800" dirty="0">
                <a:hlinkClick r:id="rId3"/>
              </a:rPr>
              <a:t>http://</a:t>
            </a:r>
            <a:r>
              <a:rPr lang="en-US" sz="1800" dirty="0" smtClean="0">
                <a:hlinkClick r:id="rId3"/>
              </a:rPr>
              <a:t>www.businessdictionary.com/definition/income-group.html</a:t>
            </a:r>
            <a:endParaRPr lang="en-US" sz="1800" dirty="0" smtClean="0"/>
          </a:p>
          <a:p>
            <a:pPr marL="0" indent="0">
              <a:buNone/>
            </a:pPr>
            <a:r>
              <a:rPr lang="en-GB" sz="1800" dirty="0" smtClean="0"/>
              <a:t>NCBI, Income Inequality Measures:</a:t>
            </a:r>
          </a:p>
          <a:p>
            <a:pPr marL="0" indent="0">
              <a:buNone/>
            </a:pPr>
            <a:r>
              <a:rPr lang="en-US" sz="1800" dirty="0">
                <a:hlinkClick r:id="rId4"/>
              </a:rPr>
              <a:t>http://www.ncbi.nlm.nih.gov/pmc/articles/PMC2652960</a:t>
            </a:r>
            <a:r>
              <a:rPr lang="en-US" sz="1800" dirty="0" smtClean="0">
                <a:hlinkClick r:id="rId4"/>
              </a:rPr>
              <a:t>/</a:t>
            </a:r>
            <a:endParaRPr lang="en-US" sz="1800" dirty="0" smtClean="0"/>
          </a:p>
          <a:p>
            <a:pPr marL="0" indent="0">
              <a:buNone/>
            </a:pPr>
            <a:r>
              <a:rPr lang="en-US" sz="1800" dirty="0" smtClean="0"/>
              <a:t>Income </a:t>
            </a:r>
            <a:r>
              <a:rPr lang="en-US" sz="1800" dirty="0"/>
              <a:t>Distribution of Hong Kong and the Gini Coefficient, KWOK </a:t>
            </a:r>
            <a:r>
              <a:rPr lang="en-US" sz="1800" dirty="0" err="1"/>
              <a:t>Kwok</a:t>
            </a:r>
            <a:r>
              <a:rPr lang="en-US" sz="1800" dirty="0"/>
              <a:t> </a:t>
            </a:r>
            <a:r>
              <a:rPr lang="en-US" sz="1800" dirty="0" err="1" smtClean="0"/>
              <a:t>Chuen</a:t>
            </a:r>
            <a:r>
              <a:rPr lang="en-US" sz="1800" dirty="0"/>
              <a:t>: </a:t>
            </a:r>
            <a:r>
              <a:rPr lang="en-US" sz="1800" u="sng" dirty="0">
                <a:solidFill>
                  <a:srgbClr val="3333CC"/>
                </a:solidFill>
              </a:rPr>
              <a:t>https://www.google.com.hk/url?sa=t&amp;rct=j&amp;q=&amp;</a:t>
            </a:r>
            <a:r>
              <a:rPr lang="en-US" sz="1800" u="sng" dirty="0" smtClean="0">
                <a:solidFill>
                  <a:srgbClr val="3333CC"/>
                </a:solidFill>
              </a:rPr>
              <a:t>esrc=s&amp;source=web&amp;cd=1&amp;cad=rja&amp;uact=8&amp;ved=0CBsQFjAA&amp;url=http%3A%2F%2Fwww.eabfu.gov.hk%2Fen%2Fpdf%2Fincome.pdf&amp;ei=qyyKVcCcDoSwmAWOqqPADw&amp;usg=AFQjCNHhWaUpBW1JAkadXmiLINyrvSl96Q&amp;sig2=i0Bxi0zZ6S9OLCJ4r-hNSA&amp;bvm=bv.96339352,d.dGY </a:t>
            </a:r>
          </a:p>
          <a:p>
            <a:pPr marL="0" indent="0">
              <a:buNone/>
            </a:pPr>
            <a:r>
              <a:rPr lang="en-US" sz="1800" dirty="0"/>
              <a:t>Hong Kong Census and Statistics Department </a:t>
            </a:r>
            <a:endParaRPr lang="en-GB" sz="1800" u="sng" dirty="0">
              <a:solidFill>
                <a:srgbClr val="3333CC"/>
              </a:solidFill>
            </a:endParaRPr>
          </a:p>
          <a:p>
            <a:pPr marL="0" indent="0">
              <a:buNone/>
            </a:pPr>
            <a:r>
              <a:rPr lang="en-US" sz="1800" u="sng" dirty="0">
                <a:hlinkClick r:id="rId5"/>
              </a:rPr>
              <a:t>http://www.censtatd.gov.hk/hkstat/sub/sp150.jsp?productCode=D5250001</a:t>
            </a:r>
            <a:endParaRPr lang="en-US" sz="1800" u="sng" dirty="0" smtClean="0">
              <a:solidFill>
                <a:srgbClr val="3333CC"/>
              </a:solidFill>
            </a:endParaRPr>
          </a:p>
          <a:p>
            <a:pPr marL="0" indent="0">
              <a:buNone/>
            </a:pPr>
            <a:endParaRPr lang="en-US" sz="1800" u="sng" dirty="0" smtClean="0">
              <a:solidFill>
                <a:srgbClr val="3333CC"/>
              </a:solidFill>
            </a:endParaRPr>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val="918593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8520"/>
            <a:ext cx="6172200" cy="1524000"/>
          </a:xfrm>
        </p:spPr>
        <p:txBody>
          <a:bodyPr>
            <a:normAutofit/>
          </a:bodyPr>
          <a:lstStyle/>
          <a:p>
            <a:r>
              <a:rPr lang="en-GB" sz="3600" dirty="0" smtClean="0"/>
              <a:t>Content</a:t>
            </a:r>
            <a:endParaRPr lang="en-US" sz="3600" dirty="0"/>
          </a:p>
        </p:txBody>
      </p:sp>
      <p:sp>
        <p:nvSpPr>
          <p:cNvPr id="3" name="Content Placeholder 2"/>
          <p:cNvSpPr>
            <a:spLocks noGrp="1"/>
          </p:cNvSpPr>
          <p:nvPr>
            <p:ph idx="1"/>
          </p:nvPr>
        </p:nvSpPr>
        <p:spPr>
          <a:xfrm>
            <a:off x="342900" y="1475656"/>
            <a:ext cx="6172200" cy="6034617"/>
          </a:xfrm>
        </p:spPr>
        <p:txBody>
          <a:bodyPr>
            <a:normAutofit/>
          </a:bodyPr>
          <a:lstStyle/>
          <a:p>
            <a:r>
              <a:rPr lang="en-GB" sz="1800" dirty="0" smtClean="0"/>
              <a:t>Definition of </a:t>
            </a:r>
            <a:r>
              <a:rPr lang="en-GB" sz="1800" dirty="0"/>
              <a:t>I</a:t>
            </a:r>
            <a:r>
              <a:rPr lang="en-GB" sz="1800" dirty="0" smtClean="0"/>
              <a:t>ncome Inequality</a:t>
            </a:r>
          </a:p>
          <a:p>
            <a:r>
              <a:rPr lang="en-GB" sz="1800" dirty="0" smtClean="0"/>
              <a:t>Income Distribution Measurement</a:t>
            </a:r>
          </a:p>
          <a:p>
            <a:r>
              <a:rPr lang="en-GB" sz="1800" dirty="0" smtClean="0"/>
              <a:t>Current Situation of Hong Kong</a:t>
            </a:r>
          </a:p>
          <a:p>
            <a:r>
              <a:rPr lang="en-GB" sz="1800" dirty="0" smtClean="0"/>
              <a:t>Limitations of Income Distribution Measurement</a:t>
            </a:r>
          </a:p>
          <a:p>
            <a:r>
              <a:rPr lang="en-GB" sz="1800" dirty="0" smtClean="0"/>
              <a:t>Sources of Income Inequality</a:t>
            </a:r>
          </a:p>
          <a:p>
            <a:r>
              <a:rPr lang="en-GB" sz="1800" dirty="0" smtClean="0"/>
              <a:t>Solutions to the Problem</a:t>
            </a:r>
            <a:endParaRPr lang="en-US" sz="1800" dirty="0"/>
          </a:p>
        </p:txBody>
      </p:sp>
    </p:spTree>
    <p:extLst>
      <p:ext uri="{BB962C8B-B14F-4D97-AF65-F5344CB8AC3E}">
        <p14:creationId xmlns:p14="http://schemas.microsoft.com/office/powerpoint/2010/main" val="3137760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5496"/>
            <a:ext cx="6172200" cy="1524000"/>
          </a:xfrm>
        </p:spPr>
        <p:txBody>
          <a:bodyPr>
            <a:normAutofit/>
          </a:bodyPr>
          <a:lstStyle/>
          <a:p>
            <a:r>
              <a:rPr lang="en-GB" sz="3600" dirty="0" smtClean="0"/>
              <a:t>Definition of </a:t>
            </a:r>
            <a:br>
              <a:rPr lang="en-GB" sz="3600" dirty="0" smtClean="0"/>
            </a:br>
            <a:r>
              <a:rPr lang="en-GB" sz="3600" dirty="0" smtClean="0"/>
              <a:t>Income Inequality</a:t>
            </a:r>
            <a:endParaRPr lang="en-US" sz="3600" dirty="0"/>
          </a:p>
        </p:txBody>
      </p:sp>
      <p:sp>
        <p:nvSpPr>
          <p:cNvPr id="3" name="Content Placeholder 2"/>
          <p:cNvSpPr>
            <a:spLocks noGrp="1"/>
          </p:cNvSpPr>
          <p:nvPr>
            <p:ph idx="1"/>
          </p:nvPr>
        </p:nvSpPr>
        <p:spPr>
          <a:xfrm>
            <a:off x="342900" y="1907704"/>
            <a:ext cx="6172200" cy="6034617"/>
          </a:xfrm>
        </p:spPr>
        <p:txBody>
          <a:bodyPr>
            <a:normAutofit/>
          </a:bodyPr>
          <a:lstStyle/>
          <a:p>
            <a:pPr marL="0" indent="0">
              <a:buNone/>
            </a:pPr>
            <a:r>
              <a:rPr lang="en-US" sz="1800" dirty="0" smtClean="0"/>
              <a:t>Income inequality refers to the extent to which income is distributed in an uneven manner among a population. It can be measured among individuals in a group, among groups in a population, or among countries. By measuring income inequality, we refer to the examine of the fairness in income distribution. </a:t>
            </a:r>
          </a:p>
          <a:p>
            <a:pPr marL="0" indent="0">
              <a:buNone/>
            </a:pPr>
            <a:endParaRPr lang="en-US" sz="1800" dirty="0"/>
          </a:p>
          <a:p>
            <a:pPr marL="0" indent="0">
              <a:buNone/>
            </a:pPr>
            <a:r>
              <a:rPr lang="en-US" sz="1800" dirty="0" smtClean="0"/>
              <a:t>Economic </a:t>
            </a:r>
            <a:r>
              <a:rPr lang="en-US" sz="1800" dirty="0"/>
              <a:t>inequality varies between societies, historical periods, economic structures and systems. The term can refer to cross sectional distribution of income or wealth at any particular period, or to the lifetime income and wealth over longer periods of time.</a:t>
            </a:r>
          </a:p>
        </p:txBody>
      </p:sp>
      <p:pic>
        <p:nvPicPr>
          <p:cNvPr id="2050" name="Picture 2" descr="https://s3.amazonaws.com/thumbnails.illustrationsource.com/huge.7.354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5838825"/>
            <a:ext cx="428625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05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9512"/>
            <a:ext cx="6172200" cy="1524000"/>
          </a:xfrm>
        </p:spPr>
        <p:txBody>
          <a:bodyPr>
            <a:normAutofit/>
          </a:bodyPr>
          <a:lstStyle/>
          <a:p>
            <a:r>
              <a:rPr lang="en-GB" sz="3600" dirty="0" smtClean="0"/>
              <a:t>Income Distribution Measurement</a:t>
            </a:r>
            <a:endParaRPr lang="en-US" sz="3600" dirty="0"/>
          </a:p>
        </p:txBody>
      </p:sp>
      <p:sp>
        <p:nvSpPr>
          <p:cNvPr id="3" name="Content Placeholder 2"/>
          <p:cNvSpPr>
            <a:spLocks noGrp="1"/>
          </p:cNvSpPr>
          <p:nvPr>
            <p:ph idx="1"/>
          </p:nvPr>
        </p:nvSpPr>
        <p:spPr>
          <a:xfrm>
            <a:off x="342900" y="1979712"/>
            <a:ext cx="6172200" cy="6034617"/>
          </a:xfrm>
        </p:spPr>
        <p:txBody>
          <a:bodyPr>
            <a:normAutofit/>
          </a:bodyPr>
          <a:lstStyle/>
          <a:p>
            <a:pPr>
              <a:buAutoNum type="alphaUcPeriod"/>
            </a:pPr>
            <a:r>
              <a:rPr lang="en-GB" sz="1800" dirty="0" smtClean="0"/>
              <a:t>Income  Group</a:t>
            </a:r>
          </a:p>
          <a:p>
            <a:pPr marL="0" indent="0">
              <a:buNone/>
            </a:pPr>
            <a:endParaRPr lang="en-GB" sz="1800" dirty="0"/>
          </a:p>
          <a:p>
            <a:pPr marL="0" indent="0">
              <a:buNone/>
            </a:pPr>
            <a:r>
              <a:rPr lang="en-GB" sz="1800" dirty="0" smtClean="0"/>
              <a:t>An income group is a </a:t>
            </a:r>
            <a:r>
              <a:rPr lang="en-US" sz="1800" dirty="0" smtClean="0"/>
              <a:t>segment </a:t>
            </a:r>
            <a:r>
              <a:rPr lang="en-US" sz="1800" dirty="0"/>
              <a:t>of the population whose income falls within a certain range</a:t>
            </a:r>
            <a:r>
              <a:rPr lang="en-US" sz="1800" dirty="0" smtClean="0"/>
              <a:t>.</a:t>
            </a:r>
            <a:endParaRPr lang="en-US" sz="1800" dirty="0"/>
          </a:p>
        </p:txBody>
      </p:sp>
      <p:sp>
        <p:nvSpPr>
          <p:cNvPr id="6" name="TextBox 5"/>
          <p:cNvSpPr txBox="1"/>
          <p:nvPr/>
        </p:nvSpPr>
        <p:spPr>
          <a:xfrm>
            <a:off x="332656" y="7044079"/>
            <a:ext cx="6264696" cy="1200329"/>
          </a:xfrm>
          <a:prstGeom prst="rect">
            <a:avLst/>
          </a:prstGeom>
          <a:noFill/>
        </p:spPr>
        <p:txBody>
          <a:bodyPr wrap="square" rtlCol="0">
            <a:spAutoFit/>
          </a:bodyPr>
          <a:lstStyle/>
          <a:p>
            <a:r>
              <a:rPr lang="en-GB" dirty="0" smtClean="0"/>
              <a:t>From the income group table, we can see the proportion of citizens earning each range of income. In an income table where data is shown in percentages, comparisons among years can easily be made.</a:t>
            </a:r>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47561"/>
            <a:ext cx="6858000" cy="3848877"/>
          </a:xfrm>
          <a:prstGeom prst="rect">
            <a:avLst/>
          </a:prstGeom>
        </p:spPr>
      </p:pic>
    </p:spTree>
    <p:extLst>
      <p:ext uri="{BB962C8B-B14F-4D97-AF65-F5344CB8AC3E}">
        <p14:creationId xmlns:p14="http://schemas.microsoft.com/office/powerpoint/2010/main" val="236495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58" y="265575"/>
            <a:ext cx="6422342" cy="6034617"/>
          </a:xfrm>
        </p:spPr>
        <p:txBody>
          <a:bodyPr>
            <a:normAutofit/>
          </a:bodyPr>
          <a:lstStyle/>
          <a:p>
            <a:pPr marL="0" indent="0">
              <a:buNone/>
            </a:pPr>
            <a:r>
              <a:rPr lang="en-GB" sz="1800" dirty="0" smtClean="0"/>
              <a:t>B. Lorenz Curve</a:t>
            </a:r>
          </a:p>
          <a:p>
            <a:pPr marL="0" indent="0">
              <a:buNone/>
            </a:pPr>
            <a:r>
              <a:rPr lang="en-US" sz="1800" dirty="0" smtClean="0"/>
              <a:t>The </a:t>
            </a:r>
            <a:r>
              <a:rPr lang="en-US" sz="1800" dirty="0"/>
              <a:t>Lorenz curve is a graphical representation of the cumulative distribution function of the empirical probability distribution of wealth or income  </a:t>
            </a:r>
            <a:r>
              <a:rPr lang="en-US" sz="1800" dirty="0" smtClean="0"/>
              <a:t>for </a:t>
            </a:r>
            <a:r>
              <a:rPr lang="en-US" sz="1800" dirty="0"/>
              <a:t>representing inequality of the wealth </a:t>
            </a:r>
            <a:r>
              <a:rPr lang="en-US" sz="1800" dirty="0" smtClean="0"/>
              <a:t>distribution.</a:t>
            </a:r>
            <a:endParaRPr lang="en-GB" sz="1800" dirty="0" smtClean="0"/>
          </a:p>
          <a:p>
            <a:pPr marL="0" indent="0">
              <a:buNone/>
            </a:pPr>
            <a:endParaRPr lang="en-GB" sz="1800" dirty="0"/>
          </a:p>
        </p:txBody>
      </p:sp>
      <p:pic>
        <p:nvPicPr>
          <p:cNvPr id="1026" name="Picture 2" descr="Lorenz_Gini_Coefficient_resiz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5087"/>
            <a:ext cx="6864634" cy="208823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92758" y="2195736"/>
            <a:ext cx="6787056" cy="2952328"/>
            <a:chOff x="77578" y="6191672"/>
            <a:chExt cx="6787056" cy="2952328"/>
          </a:xfrm>
        </p:grpSpPr>
        <p:sp>
          <p:nvSpPr>
            <p:cNvPr id="4" name="TextBox 3"/>
            <p:cNvSpPr txBox="1"/>
            <p:nvPr/>
          </p:nvSpPr>
          <p:spPr>
            <a:xfrm>
              <a:off x="77578" y="6790673"/>
              <a:ext cx="3912306" cy="1754326"/>
            </a:xfrm>
            <a:prstGeom prst="rect">
              <a:avLst/>
            </a:prstGeom>
            <a:noFill/>
          </p:spPr>
          <p:txBody>
            <a:bodyPr wrap="square" rtlCol="0">
              <a:spAutoFit/>
            </a:bodyPr>
            <a:lstStyle/>
            <a:p>
              <a:r>
                <a:rPr lang="en-GB" dirty="0" smtClean="0"/>
                <a:t>To draw the Lorenz Curve, one plots the cumulative percentages of household income against the cumulative percentage  of households, starting from the households with the lowest income. </a:t>
              </a:r>
              <a:endParaRPr lang="en-US" dirty="0"/>
            </a:p>
          </p:txBody>
        </p:sp>
        <p:pic>
          <p:nvPicPr>
            <p:cNvPr id="1028" name="Picture 4" descr="https://upload.wikimedia.org/wikipedia/commons/thumb/5/59/Economics_Gini_coefficient2.svg/500px-Economics_Gini_coefficient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306" y="6191672"/>
              <a:ext cx="2952328" cy="295232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5180" y="6084168"/>
            <a:ext cx="4709964" cy="369332"/>
          </a:xfrm>
          <a:prstGeom prst="rect">
            <a:avLst/>
          </a:prstGeom>
          <a:noFill/>
        </p:spPr>
        <p:txBody>
          <a:bodyPr wrap="square" rtlCol="0">
            <a:spAutoFit/>
          </a:bodyPr>
          <a:lstStyle/>
          <a:p>
            <a:r>
              <a:rPr lang="en-GB" dirty="0" smtClean="0"/>
              <a:t>Some cases demonstrated by the Lorenz Curve: </a:t>
            </a:r>
            <a:endParaRPr lang="en-US" dirty="0"/>
          </a:p>
        </p:txBody>
      </p:sp>
    </p:spTree>
    <p:extLst>
      <p:ext uri="{BB962C8B-B14F-4D97-AF65-F5344CB8AC3E}">
        <p14:creationId xmlns:p14="http://schemas.microsoft.com/office/powerpoint/2010/main" val="3236577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95536"/>
            <a:ext cx="6172200" cy="6034617"/>
          </a:xfrm>
        </p:spPr>
        <p:txBody>
          <a:bodyPr>
            <a:normAutofit/>
          </a:bodyPr>
          <a:lstStyle/>
          <a:p>
            <a:pPr marL="0" indent="0">
              <a:buNone/>
            </a:pPr>
            <a:r>
              <a:rPr lang="en-GB" sz="1800" dirty="0"/>
              <a:t>C</a:t>
            </a:r>
            <a:r>
              <a:rPr lang="en-GB" sz="1800" dirty="0" smtClean="0"/>
              <a:t>. Gini Coefficient</a:t>
            </a:r>
          </a:p>
          <a:p>
            <a:pPr marL="0" indent="0">
              <a:buNone/>
            </a:pPr>
            <a:r>
              <a:rPr lang="en-US" sz="1800" dirty="0"/>
              <a:t>Gini index measures the extent to which the distribution of income or consumption expenditure among individuals or households within an economy deviates from a perfectly equal distribution</a:t>
            </a:r>
            <a:r>
              <a:rPr lang="en-US" sz="1800" dirty="0" smtClean="0"/>
              <a:t>. It </a:t>
            </a:r>
            <a:r>
              <a:rPr lang="en-US" sz="1800" dirty="0"/>
              <a:t>has been the most popular method for </a:t>
            </a:r>
            <a:r>
              <a:rPr lang="en-US" sz="1800" dirty="0" smtClean="0"/>
              <a:t>calculating income </a:t>
            </a:r>
            <a:r>
              <a:rPr lang="en-US" sz="1800" dirty="0"/>
              <a:t>inequality in the public health literature</a:t>
            </a:r>
            <a:r>
              <a:rPr lang="en-US" sz="1800" dirty="0" smtClean="0"/>
              <a:t>.</a:t>
            </a:r>
          </a:p>
          <a:p>
            <a:pPr marL="0" indent="0">
              <a:buNone/>
            </a:pPr>
            <a:endParaRPr lang="en-GB" sz="1800" dirty="0"/>
          </a:p>
          <a:p>
            <a:pPr marL="0" indent="0">
              <a:buNone/>
            </a:pPr>
            <a:r>
              <a:rPr lang="en-GB" sz="1800" dirty="0" smtClean="0"/>
              <a:t>The Gini coefficient measures the ratio of the area between the 45- degree line and the Lorenz curve to the total area below the 45-degree line.</a:t>
            </a:r>
            <a:endParaRPr lang="en-US" sz="1800" dirty="0"/>
          </a:p>
        </p:txBody>
      </p:sp>
      <p:pic>
        <p:nvPicPr>
          <p:cNvPr id="2050" name="Picture 2" descr="Gini coeffic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64" y="3635896"/>
            <a:ext cx="2381250" cy="2219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96952" y="4341186"/>
            <a:ext cx="3384376" cy="646331"/>
          </a:xfrm>
          <a:prstGeom prst="rect">
            <a:avLst/>
          </a:prstGeom>
          <a:noFill/>
        </p:spPr>
        <p:txBody>
          <a:bodyPr wrap="square" rtlCol="0">
            <a:spAutoFit/>
          </a:bodyPr>
          <a:lstStyle/>
          <a:p>
            <a:r>
              <a:rPr lang="en-GB" dirty="0" smtClean="0"/>
              <a:t>                                 </a:t>
            </a:r>
            <a:r>
              <a:rPr lang="en-GB" u="sng" dirty="0" smtClean="0"/>
              <a:t>  </a:t>
            </a:r>
            <a:r>
              <a:rPr lang="en-GB" u="sng" dirty="0"/>
              <a:t>Area of </a:t>
            </a:r>
            <a:r>
              <a:rPr lang="en-GB" u="sng" dirty="0" smtClean="0"/>
              <a:t>A__</a:t>
            </a:r>
          </a:p>
          <a:p>
            <a:r>
              <a:rPr lang="en-GB" dirty="0" smtClean="0"/>
              <a:t>Gini Coefficient =   Area of OTP</a:t>
            </a:r>
            <a:endParaRPr lang="en-US" dirty="0"/>
          </a:p>
        </p:txBody>
      </p:sp>
      <p:sp>
        <p:nvSpPr>
          <p:cNvPr id="5" name="TextBox 4"/>
          <p:cNvSpPr txBox="1"/>
          <p:nvPr/>
        </p:nvSpPr>
        <p:spPr>
          <a:xfrm>
            <a:off x="404664" y="6300192"/>
            <a:ext cx="6264696" cy="1477328"/>
          </a:xfrm>
          <a:prstGeom prst="rect">
            <a:avLst/>
          </a:prstGeom>
          <a:noFill/>
        </p:spPr>
        <p:txBody>
          <a:bodyPr wrap="square" rtlCol="0">
            <a:spAutoFit/>
          </a:bodyPr>
          <a:lstStyle/>
          <a:p>
            <a:r>
              <a:rPr lang="en-GB" dirty="0" smtClean="0"/>
              <a:t>Case 1: Gini Coefficient = 0</a:t>
            </a:r>
          </a:p>
          <a:p>
            <a:r>
              <a:rPr lang="en-GB" dirty="0" smtClean="0"/>
              <a:t>This is an extreme case where every household earns an equal share of the society’s  total income. In this case, the Lorenz curve and the 45 – degree line coincides, and there exists no blue area between the two. This is a situation of </a:t>
            </a:r>
            <a:r>
              <a:rPr lang="en-GB" b="1" dirty="0" smtClean="0"/>
              <a:t>absolute income equality</a:t>
            </a:r>
            <a:r>
              <a:rPr lang="en-GB" dirty="0" smtClean="0"/>
              <a:t>.</a:t>
            </a:r>
            <a:endParaRPr lang="en-US" dirty="0"/>
          </a:p>
        </p:txBody>
      </p:sp>
    </p:spTree>
    <p:extLst>
      <p:ext uri="{BB962C8B-B14F-4D97-AF65-F5344CB8AC3E}">
        <p14:creationId xmlns:p14="http://schemas.microsoft.com/office/powerpoint/2010/main" val="1319267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648" y="409591"/>
            <a:ext cx="6172200" cy="6034617"/>
          </a:xfrm>
        </p:spPr>
        <p:txBody>
          <a:bodyPr>
            <a:normAutofit/>
          </a:bodyPr>
          <a:lstStyle/>
          <a:p>
            <a:pPr marL="0" indent="0">
              <a:buNone/>
            </a:pPr>
            <a:r>
              <a:rPr lang="en-GB" sz="1800" dirty="0" smtClean="0"/>
              <a:t>Case 2: Gini Coefficient = 1</a:t>
            </a:r>
          </a:p>
          <a:p>
            <a:pPr marL="0" indent="0">
              <a:buNone/>
            </a:pPr>
            <a:r>
              <a:rPr lang="en-GB" sz="1800" dirty="0" smtClean="0"/>
              <a:t>This is another extreme case where one household earns all the income and the remaining households earn nothing. In this case, the blue area A is the same as the total triangular area below the 45- degree line (Area OPT). This is a situation of </a:t>
            </a:r>
            <a:r>
              <a:rPr lang="en-GB" sz="1800" b="1" dirty="0" smtClean="0"/>
              <a:t>complete income disparity</a:t>
            </a:r>
            <a:r>
              <a:rPr lang="en-GB" sz="1800" dirty="0" smtClean="0"/>
              <a:t>.</a:t>
            </a:r>
          </a:p>
          <a:p>
            <a:pPr marL="0" indent="0">
              <a:buNone/>
            </a:pPr>
            <a:endParaRPr lang="en-GB" sz="1800" dirty="0"/>
          </a:p>
          <a:p>
            <a:pPr marL="0" indent="0">
              <a:buNone/>
            </a:pPr>
            <a:r>
              <a:rPr lang="en-GB" sz="1800" dirty="0" smtClean="0"/>
              <a:t>Case 3: 0 &lt; Gini Coefficient &lt; 1</a:t>
            </a:r>
          </a:p>
          <a:p>
            <a:pPr marL="0" indent="0">
              <a:buNone/>
            </a:pPr>
            <a:r>
              <a:rPr lang="en-GB" sz="1800" dirty="0" smtClean="0"/>
              <a:t>This shows the case of unequal income distribution which lies between the two extreme cases. In this case, the Gini coefficient lies between 0 and 1. When income is more unequally distributed, the value of the Gini coefficient will be closer to one. Vice versa, when </a:t>
            </a:r>
            <a:r>
              <a:rPr lang="en-GB" sz="1800" dirty="0"/>
              <a:t>income is more </a:t>
            </a:r>
            <a:r>
              <a:rPr lang="en-GB" sz="1800" dirty="0" smtClean="0"/>
              <a:t>equally </a:t>
            </a:r>
            <a:r>
              <a:rPr lang="en-GB" sz="1800" dirty="0"/>
              <a:t>distributed, the value of the Gini coefficient will be closer to </a:t>
            </a:r>
            <a:r>
              <a:rPr lang="en-GB" sz="1800" dirty="0" smtClean="0"/>
              <a:t>zero. </a:t>
            </a:r>
            <a:endParaRPr lang="en-US" sz="1800" dirty="0"/>
          </a:p>
        </p:txBody>
      </p:sp>
      <p:pic>
        <p:nvPicPr>
          <p:cNvPr id="3074" name="Picture 2" descr="http://www.chinadaily.com.cn/china/images/attachement/jpg/site1/20121126/0013729e42ea121cf3f3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5141723"/>
            <a:ext cx="6585793" cy="390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565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648" y="481599"/>
            <a:ext cx="6172200" cy="6034617"/>
          </a:xfrm>
        </p:spPr>
        <p:txBody>
          <a:bodyPr>
            <a:normAutofit/>
          </a:bodyPr>
          <a:lstStyle/>
          <a:p>
            <a:pPr marL="0" indent="0">
              <a:buNone/>
            </a:pPr>
            <a:r>
              <a:rPr lang="en-GB" sz="2000" b="1" u="sng" dirty="0" smtClean="0"/>
              <a:t>Other methods to measure income inequality:</a:t>
            </a:r>
          </a:p>
          <a:p>
            <a:r>
              <a:rPr lang="en-US" sz="1800" dirty="0"/>
              <a:t>Atkinson </a:t>
            </a:r>
            <a:r>
              <a:rPr lang="en-US" sz="1800" dirty="0" smtClean="0"/>
              <a:t>index</a:t>
            </a:r>
          </a:p>
          <a:p>
            <a:r>
              <a:rPr lang="en-US" sz="1800" dirty="0"/>
              <a:t>Coefficient of </a:t>
            </a:r>
            <a:r>
              <a:rPr lang="en-US" sz="1800" dirty="0" smtClean="0"/>
              <a:t>variation</a:t>
            </a:r>
          </a:p>
          <a:p>
            <a:r>
              <a:rPr lang="en-US" sz="1800" dirty="0"/>
              <a:t>Decile </a:t>
            </a:r>
            <a:r>
              <a:rPr lang="en-US" sz="1800" dirty="0" smtClean="0"/>
              <a:t>ratios</a:t>
            </a:r>
          </a:p>
          <a:p>
            <a:r>
              <a:rPr lang="en-US" sz="1800" dirty="0" err="1"/>
              <a:t>Generalised</a:t>
            </a:r>
            <a:r>
              <a:rPr lang="en-US" sz="1800" dirty="0"/>
              <a:t> entropy (GE) </a:t>
            </a:r>
            <a:r>
              <a:rPr lang="en-US" sz="1800" dirty="0" smtClean="0"/>
              <a:t>index</a:t>
            </a:r>
          </a:p>
          <a:p>
            <a:r>
              <a:rPr lang="en-US" sz="1800" dirty="0" err="1"/>
              <a:t>Kakwani</a:t>
            </a:r>
            <a:r>
              <a:rPr lang="en-US" sz="1800" dirty="0"/>
              <a:t> progressivity </a:t>
            </a:r>
            <a:r>
              <a:rPr lang="en-US" sz="1800" dirty="0" smtClean="0"/>
              <a:t>index</a:t>
            </a:r>
          </a:p>
          <a:p>
            <a:r>
              <a:rPr lang="en-US" sz="1800" dirty="0"/>
              <a:t>Proportion of total income </a:t>
            </a:r>
            <a:r>
              <a:rPr lang="en-US" sz="1800" dirty="0" smtClean="0"/>
              <a:t>earned</a:t>
            </a:r>
          </a:p>
          <a:p>
            <a:r>
              <a:rPr lang="en-US" sz="1800" dirty="0"/>
              <a:t>Robin </a:t>
            </a:r>
            <a:r>
              <a:rPr lang="en-US" sz="1800" dirty="0" smtClean="0"/>
              <a:t>Hood index</a:t>
            </a:r>
          </a:p>
          <a:p>
            <a:r>
              <a:rPr lang="en-US" sz="1800" dirty="0"/>
              <a:t>Sen poverty measure</a:t>
            </a:r>
          </a:p>
        </p:txBody>
      </p:sp>
      <p:pic>
        <p:nvPicPr>
          <p:cNvPr id="4098" name="Picture 2" descr="https://politicallyme.files.wordpress.com/2011/12/unbalanc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4283968"/>
            <a:ext cx="6506135"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150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92360"/>
            <a:ext cx="6172200" cy="1524000"/>
          </a:xfrm>
        </p:spPr>
        <p:txBody>
          <a:bodyPr>
            <a:normAutofit/>
          </a:bodyPr>
          <a:lstStyle/>
          <a:p>
            <a:r>
              <a:rPr lang="en-GB" sz="3600" dirty="0" smtClean="0"/>
              <a:t>Hong Kong’s Current Situation</a:t>
            </a:r>
            <a:endParaRPr lang="en-US" sz="3600" dirty="0"/>
          </a:p>
        </p:txBody>
      </p:sp>
      <p:sp>
        <p:nvSpPr>
          <p:cNvPr id="6" name="Content Placeholder 5"/>
          <p:cNvSpPr>
            <a:spLocks noGrp="1"/>
          </p:cNvSpPr>
          <p:nvPr>
            <p:ph idx="1"/>
          </p:nvPr>
        </p:nvSpPr>
        <p:spPr>
          <a:xfrm>
            <a:off x="342900" y="1489711"/>
            <a:ext cx="6172200" cy="6034617"/>
          </a:xfrm>
        </p:spPr>
        <p:txBody>
          <a:bodyPr>
            <a:normAutofit/>
          </a:bodyPr>
          <a:lstStyle/>
          <a:p>
            <a:pPr marL="0" indent="0">
              <a:buNone/>
            </a:pPr>
            <a:r>
              <a:rPr lang="en-US" sz="1800" dirty="0"/>
              <a:t>Hong Kong’s Gini coefficient has </a:t>
            </a:r>
            <a:r>
              <a:rPr lang="en-US" sz="1800" dirty="0" smtClean="0"/>
              <a:t>been worsening</a:t>
            </a:r>
            <a:r>
              <a:rPr lang="en-US" sz="1800" dirty="0"/>
              <a:t>: in 1996, it was 0.518; in 2001, it was 0.525; and 10 </a:t>
            </a:r>
            <a:r>
              <a:rPr lang="en-US" sz="1800" dirty="0" smtClean="0"/>
              <a:t>years on</a:t>
            </a:r>
            <a:r>
              <a:rPr lang="en-US" sz="1800" dirty="0"/>
              <a:t>, in 2011, it was 0.537</a:t>
            </a:r>
            <a:r>
              <a:rPr lang="en-US" sz="1800" dirty="0" smtClean="0"/>
              <a:t>.</a:t>
            </a:r>
            <a:endParaRPr lang="en-GB" sz="1800" dirty="0"/>
          </a:p>
          <a:p>
            <a:pPr marL="0" indent="0">
              <a:buNone/>
            </a:pPr>
            <a:endParaRPr lang="en-US" sz="1800" dirty="0" smtClean="0"/>
          </a:p>
          <a:p>
            <a:pPr marL="0" indent="0">
              <a:buNone/>
            </a:pPr>
            <a:r>
              <a:rPr lang="en-US" sz="1800" dirty="0" smtClean="0"/>
              <a:t>When compared to five other developed </a:t>
            </a:r>
            <a:r>
              <a:rPr lang="en-US" sz="1800" dirty="0"/>
              <a:t>countries – Canada, Britain, the </a:t>
            </a:r>
            <a:r>
              <a:rPr lang="en-US" sz="1800" dirty="0" smtClean="0"/>
              <a:t>United States</a:t>
            </a:r>
            <a:r>
              <a:rPr lang="en-US" sz="1800" dirty="0"/>
              <a:t>, Singapore and Australia. Hong Kong fared the worst, with a </a:t>
            </a:r>
            <a:r>
              <a:rPr lang="en-US" sz="1800" dirty="0" smtClean="0"/>
              <a:t>Gini coefficient </a:t>
            </a:r>
            <a:r>
              <a:rPr lang="en-US" sz="1800" dirty="0"/>
              <a:t>of 0.537 compared with Singapore’s 0.482 and the </a:t>
            </a:r>
            <a:r>
              <a:rPr lang="en-US" sz="1800" dirty="0" smtClean="0"/>
              <a:t>United States</a:t>
            </a:r>
            <a:r>
              <a:rPr lang="en-US" sz="1800" dirty="0"/>
              <a:t>’ 0.469</a:t>
            </a:r>
            <a:r>
              <a:rPr lang="en-US" sz="1800" dirty="0" smtClean="0"/>
              <a:t>.</a:t>
            </a:r>
            <a:endParaRPr lang="en-GB" sz="1800" dirty="0"/>
          </a:p>
          <a:p>
            <a:pPr marL="0" indent="0">
              <a:buNone/>
            </a:pPr>
            <a:endParaRPr lang="en-US" sz="1800" dirty="0" smtClean="0"/>
          </a:p>
          <a:p>
            <a:pPr marL="0" indent="0">
              <a:buNone/>
            </a:pPr>
            <a:r>
              <a:rPr lang="en-US" sz="1800" dirty="0" smtClean="0"/>
              <a:t>Values </a:t>
            </a:r>
            <a:r>
              <a:rPr lang="en-US" sz="1800" dirty="0"/>
              <a:t>above 0.4 are generally seen as a warning that social </a:t>
            </a:r>
            <a:r>
              <a:rPr lang="en-US" sz="1800" dirty="0" smtClean="0"/>
              <a:t>inequality as calculated by economist and professors. Therefore, it can be concluded that Hong Kong’s income distribution is very unevenly distributed, the wealth gap is widening and has become a social problem to us.</a:t>
            </a:r>
            <a:endParaRPr lang="en-US" sz="1800" dirty="0"/>
          </a:p>
        </p:txBody>
      </p:sp>
      <p:pic>
        <p:nvPicPr>
          <p:cNvPr id="5122" name="Picture 2" descr="http://www.census2011.gov.hk/images/slider/image1.jpg"/>
          <p:cNvPicPr>
            <a:picLocks noChangeAspect="1" noChangeArrowheads="1"/>
          </p:cNvPicPr>
          <p:nvPr/>
        </p:nvPicPr>
        <p:blipFill rotWithShape="1">
          <a:blip r:embed="rId2">
            <a:extLst>
              <a:ext uri="{28A0092B-C50C-407E-A947-70E740481C1C}">
                <a14:useLocalDpi xmlns:a14="http://schemas.microsoft.com/office/drawing/2010/main" val="0"/>
              </a:ext>
            </a:extLst>
          </a:blip>
          <a:srcRect r="18038" b="17370"/>
          <a:stretch/>
        </p:blipFill>
        <p:spPr bwMode="auto">
          <a:xfrm>
            <a:off x="0" y="6516216"/>
            <a:ext cx="6885384" cy="262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458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1147</Words>
  <Application>Microsoft Office PowerPoint</Application>
  <PresentationFormat>On-screen Show (4:3)</PresentationFormat>
  <Paragraphs>99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Content</vt:lpstr>
      <vt:lpstr>Definition of  Income Inequality</vt:lpstr>
      <vt:lpstr>Income Distribution Measurement</vt:lpstr>
      <vt:lpstr>PowerPoint Presentation</vt:lpstr>
      <vt:lpstr>PowerPoint Presentation</vt:lpstr>
      <vt:lpstr>PowerPoint Presentation</vt:lpstr>
      <vt:lpstr>PowerPoint Presentation</vt:lpstr>
      <vt:lpstr>Hong Kong’s Current Situation</vt:lpstr>
      <vt:lpstr>Limitations of Income Distribution Measurement</vt:lpstr>
      <vt:lpstr>PowerPoint Presentation</vt:lpstr>
      <vt:lpstr>PowerPoint Presentation</vt:lpstr>
      <vt:lpstr>PowerPoint Presentation</vt:lpstr>
      <vt:lpstr>Sources of Income Inequality</vt:lpstr>
      <vt:lpstr>PowerPoint Presentation</vt:lpstr>
      <vt:lpstr>PowerPoint Presentation</vt:lpstr>
      <vt:lpstr>Solutions to the Problem</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Ho</dc:creator>
  <cp:lastModifiedBy>SPCS F1 INTRODUCTION</cp:lastModifiedBy>
  <cp:revision>27</cp:revision>
  <dcterms:created xsi:type="dcterms:W3CDTF">2015-06-23T05:19:59Z</dcterms:created>
  <dcterms:modified xsi:type="dcterms:W3CDTF">2015-06-30T06:52:44Z</dcterms:modified>
</cp:coreProperties>
</file>